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34"/>
  </p:notesMasterIdLst>
  <p:sldIdLst>
    <p:sldId id="301" r:id="rId3"/>
    <p:sldId id="257" r:id="rId4"/>
    <p:sldId id="258" r:id="rId5"/>
    <p:sldId id="259" r:id="rId6"/>
    <p:sldId id="260" r:id="rId7"/>
    <p:sldId id="261" r:id="rId8"/>
    <p:sldId id="281" r:id="rId9"/>
    <p:sldId id="283" r:id="rId10"/>
    <p:sldId id="284" r:id="rId11"/>
    <p:sldId id="285" r:id="rId12"/>
    <p:sldId id="286" r:id="rId13"/>
    <p:sldId id="287" r:id="rId14"/>
    <p:sldId id="288" r:id="rId15"/>
    <p:sldId id="289" r:id="rId16"/>
    <p:sldId id="290" r:id="rId17"/>
    <p:sldId id="291" r:id="rId18"/>
    <p:sldId id="293" r:id="rId19"/>
    <p:sldId id="294" r:id="rId20"/>
    <p:sldId id="295" r:id="rId21"/>
    <p:sldId id="296" r:id="rId22"/>
    <p:sldId id="297" r:id="rId23"/>
    <p:sldId id="298" r:id="rId24"/>
    <p:sldId id="262" r:id="rId25"/>
    <p:sldId id="263" r:id="rId26"/>
    <p:sldId id="264" r:id="rId27"/>
    <p:sldId id="265" r:id="rId28"/>
    <p:sldId id="266" r:id="rId29"/>
    <p:sldId id="267" r:id="rId30"/>
    <p:sldId id="268" r:id="rId31"/>
    <p:sldId id="299" r:id="rId32"/>
    <p:sldId id="270"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5009F-F930-47C9-B671-F992A1982AAC}"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6FD58-9E8C-4742-935B-CE5316F4FA9F}" type="slidenum">
              <a:rPr lang="tr-TR" smtClean="0"/>
              <a:t>‹#›</a:t>
            </a:fld>
            <a:endParaRPr lang="tr-TR"/>
          </a:p>
        </p:txBody>
      </p:sp>
    </p:spTree>
    <p:extLst>
      <p:ext uri="{BB962C8B-B14F-4D97-AF65-F5344CB8AC3E}">
        <p14:creationId xmlns:p14="http://schemas.microsoft.com/office/powerpoint/2010/main" val="330711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42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DA7EC628-7681-4F77-A68A-C8B3019EBE9C}"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524F80B-8388-41DB-B452-FAD9B25216AA}"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66718AD-4DAC-4DCC-A386-4EE2B23221BF}"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524F80B-8388-41DB-B452-FAD9B25216AA}"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6718AD-4DAC-4DCC-A386-4EE2B23221B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524F80B-8388-41DB-B452-FAD9B25216AA}"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6718AD-4DAC-4DCC-A386-4EE2B23221BF}"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D421485B-FC93-4955-B66B-AA4CBB260F79}"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F5E0D10B-418F-4A70-BCFA-AC20C84EF7D5}"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95921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0917BF69-7847-4E3B-BA23-AF6819D664C6}"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05A156-66C8-415F-A9C1-0E6695621B3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27205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F2C35283-28CD-468D-A3CD-4668DC40F8E3}"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FF73F1C-D83E-42CA-916D-7E429AD1A916}"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09562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7F0D8710-E20E-4F8C-BA40-C43BB08A3065}"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E969EFEF-E6BA-4D77-961E-AF2D46DB9DC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49677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8448BAA4-719D-49A0-AAB0-23F5F12B4415}"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8AD5AA62-A633-4A3C-89DC-55CA67C87A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93519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0A3BFBB3-1CFE-480E-827A-BA6876C578B3}"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315F298F-1D6B-4ECC-AFB3-BAB3101A452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861064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FB68955-3B70-405D-890F-37BA0D201003}"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914A995C-AD90-4DE9-97C2-C34FC8FA927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56241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829C1DB-26FB-4C9F-9440-515FD425C980}"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46A2096-18B2-452B-A718-EA2A4ADC6C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26443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24F80B-8388-41DB-B452-FAD9B25216AA}"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6718AD-4DAC-4DCC-A386-4EE2B23221BF}"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0E501C2D-B78F-479C-998D-A8D1D3E2369F}"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F4DDBFA-9F11-4F08-9BC0-C32A7CA1B886}"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57761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8B6A2FC5-05F9-4718-838B-395E56F1E615}"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F33C2-71B7-48AD-A680-4705DF0FE34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091531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CE85B377-BB86-4D03-A934-91D8EF5A7F19}"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F63A78-D128-43E3-A705-0D81D643B2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15663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9524F80B-8388-41DB-B452-FAD9B25216AA}" type="datetimeFigureOut">
              <a:rPr lang="tr-TR" smtClean="0"/>
              <a:t>24.04.2016</a:t>
            </a:fld>
            <a:endParaRPr lang="tr-TR"/>
          </a:p>
        </p:txBody>
      </p:sp>
      <p:sp>
        <p:nvSpPr>
          <p:cNvPr id="8" name="Slide Number Placeholder 7"/>
          <p:cNvSpPr>
            <a:spLocks noGrp="1"/>
          </p:cNvSpPr>
          <p:nvPr>
            <p:ph type="sldNum" sz="quarter" idx="11"/>
          </p:nvPr>
        </p:nvSpPr>
        <p:spPr/>
        <p:txBody>
          <a:bodyPr/>
          <a:lstStyle/>
          <a:p>
            <a:fld id="{566718AD-4DAC-4DCC-A386-4EE2B23221BF}"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524F80B-8388-41DB-B452-FAD9B25216AA}"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6718AD-4DAC-4DCC-A386-4EE2B23221B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524F80B-8388-41DB-B452-FAD9B25216AA}"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66718AD-4DAC-4DCC-A386-4EE2B23221B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524F80B-8388-41DB-B452-FAD9B25216AA}"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66718AD-4DAC-4DCC-A386-4EE2B23221B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F80B-8388-41DB-B452-FAD9B25216AA}"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66718AD-4DAC-4DCC-A386-4EE2B23221B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24F80B-8388-41DB-B452-FAD9B25216AA}"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6718AD-4DAC-4DCC-A386-4EE2B23221BF}"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24F80B-8388-41DB-B452-FAD9B25216AA}"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66718AD-4DAC-4DCC-A386-4EE2B23221BF}" type="slidenum">
              <a:rPr lang="tr-TR" smtClean="0"/>
              <a:t>‹#›</a:t>
            </a:fld>
            <a:endParaRPr lang="tr-T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tr-TR" smtClean="0"/>
              <a:t>Asıl başlık stili için tıklatın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524F80B-8388-41DB-B452-FAD9B25216AA}" type="datetimeFigureOut">
              <a:rPr lang="tr-TR" smtClean="0"/>
              <a:t>24.04.2016</a:t>
            </a:fld>
            <a:endParaRPr lang="tr-T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66718AD-4DAC-4DCC-A386-4EE2B23221BF}" type="slidenum">
              <a:rPr lang="tr-TR" smtClean="0"/>
              <a:t>‹#›</a:t>
            </a:fld>
            <a:endParaRPr lang="tr-T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835249CE-7C3E-40B4-A085-0E20E4359696}" type="datetimeFigureOut">
              <a:rPr lang="en-US">
                <a:solidFill>
                  <a:prstClr val="black">
                    <a:lumMod val="65000"/>
                    <a:lumOff val="35000"/>
                  </a:prstClr>
                </a:solidFill>
              </a:rPr>
              <a:pPr defTabSz="457200" eaLnBrk="0" fontAlgn="base" hangingPunct="0">
                <a:spcBef>
                  <a:spcPct val="0"/>
                </a:spcBef>
                <a:spcAft>
                  <a:spcPct val="0"/>
                </a:spcAft>
                <a:defRPr/>
              </a:pPr>
              <a:t>4/24/2016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82F7E309-E123-4C79-B409-DF9F32F91ADC}"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9977043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45059"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45067"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ULAŞTIRMA VE LOJİSTİK MESLEKİ EĞİTİM</a:t>
            </a:r>
          </a:p>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GÜMRÜK</a:t>
            </a:r>
          </a:p>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(TAŞIMA İLE İLGİLİ GÜMRÜK İŞLEMLERİ)</a:t>
            </a:r>
          </a:p>
          <a:p>
            <a:pPr algn="ctr" eaLnBrk="0" fontAlgn="base" hangingPunct="0">
              <a:spcBef>
                <a:spcPct val="0"/>
              </a:spcBef>
              <a:spcAft>
                <a:spcPct val="0"/>
              </a:spcAft>
            </a:pPr>
            <a:r>
              <a:rPr lang="tr-TR" altLang="tr-TR" sz="1800" b="1" dirty="0" err="1">
                <a:solidFill>
                  <a:srgbClr val="000000"/>
                </a:solidFill>
                <a:latin typeface="Times New Roman" pitchFamily="18" charset="0"/>
                <a:cs typeface="Times New Roman" pitchFamily="18" charset="0"/>
              </a:rPr>
              <a:t>Öğr.Gör.Baycan</a:t>
            </a:r>
            <a:r>
              <a:rPr lang="tr-TR" altLang="tr-TR" sz="1800" b="1" dirty="0">
                <a:solidFill>
                  <a:srgbClr val="000000"/>
                </a:solidFill>
                <a:latin typeface="Times New Roman" pitchFamily="18" charset="0"/>
                <a:cs typeface="Times New Roman" pitchFamily="18" charset="0"/>
              </a:rPr>
              <a:t> </a:t>
            </a:r>
            <a:r>
              <a:rPr lang="tr-TR" altLang="tr-TR" sz="1800" b="1" dirty="0" smtClean="0">
                <a:solidFill>
                  <a:srgbClr val="000000"/>
                </a:solidFill>
                <a:latin typeface="Times New Roman" pitchFamily="18" charset="0"/>
                <a:cs typeface="Times New Roman" pitchFamily="18" charset="0"/>
              </a:rPr>
              <a:t>DEMİRAL</a:t>
            </a:r>
            <a:endParaRPr lang="tr-TR" altLang="tr-TR" sz="1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5638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856984" cy="6552728"/>
          </a:xfrm>
        </p:spPr>
        <p:txBody>
          <a:bodyPr/>
          <a:lstStyle/>
          <a:p>
            <a:r>
              <a:rPr lang="tr-TR" sz="2400"/>
              <a:t>1.2.3.	Yetki Belgesi İptal</a:t>
            </a:r>
            <a:r>
              <a:rPr lang="tr-TR"/>
              <a:t>i</a:t>
            </a:r>
          </a:p>
          <a:p>
            <a:endParaRPr lang="tr-TR" b="0"/>
          </a:p>
          <a:p>
            <a:r>
              <a:rPr lang="tr-TR" b="0" smtClean="0"/>
              <a:t>	</a:t>
            </a:r>
            <a:r>
              <a:rPr lang="tr-TR" sz="2400" b="0" smtClean="0"/>
              <a:t>Ulaştırma </a:t>
            </a:r>
            <a:r>
              <a:rPr lang="tr-TR" sz="2400" b="0"/>
              <a:t>Bakanlığı  tarafından firmanın yetki belgesinin iptal edilmesi hâlinde firmaya TIR karne verme işlemi askıya alınarak durum TIR işlemi ve geçiş belgesi dağıtımı yapılan odalara bildirilir</a:t>
            </a:r>
          </a:p>
          <a:p>
            <a:endParaRPr lang="tr-TR" b="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325082"/>
            <a:ext cx="5760640" cy="40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33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856984" cy="6552728"/>
          </a:xfrm>
        </p:spPr>
        <p:txBody>
          <a:bodyPr>
            <a:normAutofit/>
          </a:bodyPr>
          <a:lstStyle/>
          <a:p>
            <a:endParaRPr lang="tr-TR" sz="2400" smtClean="0"/>
          </a:p>
          <a:p>
            <a:r>
              <a:rPr lang="tr-TR" sz="2400" smtClean="0"/>
              <a:t>1.2.4.	Yetki Belgesinin Yenilenmesi ve Değiştirilmesi</a:t>
            </a:r>
          </a:p>
          <a:p>
            <a:pPr algn="just"/>
            <a:r>
              <a:rPr lang="tr-TR" sz="2400" b="0" smtClean="0"/>
              <a:t>	</a:t>
            </a:r>
          </a:p>
          <a:p>
            <a:pPr algn="just"/>
            <a:r>
              <a:rPr lang="tr-TR" sz="2400" b="0"/>
              <a:t>	</a:t>
            </a:r>
            <a:r>
              <a:rPr lang="tr-TR" sz="2400" b="0" smtClean="0"/>
              <a:t>Yetki </a:t>
            </a:r>
            <a:r>
              <a:rPr lang="tr-TR" sz="2400" b="0"/>
              <a:t>belgesinin yenilenmesi veya belgede herhangi bir değişiklik yapılması hâlinde, karne hamili yeni belgenin aslını ibraz etmek suretiyle fotokopisini birliğe veya odaya tasdik ettirerek birer kopyasını birliğe ve odaya vermekle yükümlüdür. Tasdikin oda tarafından yapılması hâlinde, söz konusu kopya oda tarafından birliğe gönderilir. Üçüncü kişilere ibraz edilecek yetki belgeleri birlik tarafından tasdik edilir.</a:t>
            </a:r>
          </a:p>
          <a:p>
            <a:endParaRPr lang="tr-TR" sz="2400" b="0"/>
          </a:p>
        </p:txBody>
      </p:sp>
    </p:spTree>
    <p:extLst>
      <p:ext uri="{BB962C8B-B14F-4D97-AF65-F5344CB8AC3E}">
        <p14:creationId xmlns:p14="http://schemas.microsoft.com/office/powerpoint/2010/main" val="405137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784976" cy="6552728"/>
          </a:xfrm>
        </p:spPr>
        <p:txBody>
          <a:bodyPr>
            <a:normAutofit fontScale="92500" lnSpcReduction="10000"/>
          </a:bodyPr>
          <a:lstStyle/>
          <a:p>
            <a:r>
              <a:rPr lang="tr-TR" sz="2600"/>
              <a:t>1.2.5.	TIR Karnesi Kullanma Hakkının İptali ve TIR Sisteminden İhraç</a:t>
            </a:r>
          </a:p>
          <a:p>
            <a:r>
              <a:rPr lang="tr-TR" sz="2400" b="0" smtClean="0"/>
              <a:t>	TIR </a:t>
            </a:r>
            <a:r>
              <a:rPr lang="tr-TR" sz="2400" b="0"/>
              <a:t>karnesi kullanma hakkının iptali ve TIR sisteminden ihraç; karne hamilinin TIR karnesi kullanmaktan kesin ve süresiz olarak Birlik Yönetim Kurulu Kararıyla TIR karnesi kullanma hakkının iptal edilmesi ve bu hususun Gümrük ve Ticaret Bakanlığı Gümrükler Genel Müdürlüğü tarafından onaylanmasıdır.</a:t>
            </a:r>
          </a:p>
          <a:p>
            <a:r>
              <a:rPr lang="tr-TR" sz="2400" b="0">
                <a:solidFill>
                  <a:srgbClr val="FF0000"/>
                </a:solidFill>
              </a:rPr>
              <a:t>Aşağıda belirtilen hâllerde, karne hamilinin TIR karnesi kullanma hakkı iptal edilir.</a:t>
            </a:r>
          </a:p>
          <a:p>
            <a:r>
              <a:rPr lang="tr-TR" sz="2400" b="0"/>
              <a:t>	Karne hamilinin kendi isteği ile sistemden çıkmak istemesi</a:t>
            </a:r>
          </a:p>
          <a:p>
            <a:r>
              <a:rPr lang="tr-TR" sz="2400" b="0"/>
              <a:t>	Yetki belgesinin süresiz olarak iptal edilmesi</a:t>
            </a:r>
          </a:p>
          <a:p>
            <a:r>
              <a:rPr lang="tr-TR" sz="2400" b="0"/>
              <a:t>	Karne  hamilinin  iflas  etmesi  veya  yükümlülüklerini  yerine     </a:t>
            </a:r>
            <a:r>
              <a:rPr lang="tr-TR" sz="2400" b="0" smtClean="0"/>
              <a:t>getiremeyecek şekilde </a:t>
            </a:r>
            <a:r>
              <a:rPr lang="tr-TR" sz="2400" b="0"/>
              <a:t>mali sıkıntı içerisine düştüğünün tespit edilmesi</a:t>
            </a:r>
          </a:p>
          <a:p>
            <a:r>
              <a:rPr lang="tr-TR" sz="2400" b="0"/>
              <a:t>	Bir yıl veya daha fazla bir süredir TIR karnesi kullanılmaması</a:t>
            </a:r>
          </a:p>
          <a:p>
            <a:r>
              <a:rPr lang="tr-TR" sz="2400" b="0"/>
              <a:t>	Kendisinin sebep olduğu bir gümrük olayının çözümünde, talep edilen bilgi, belge ve teminatları sunmayarak, karne hamilinin kefil kuruluşla işbirliği yapmaması</a:t>
            </a:r>
          </a:p>
        </p:txBody>
      </p:sp>
    </p:spTree>
    <p:extLst>
      <p:ext uri="{BB962C8B-B14F-4D97-AF65-F5344CB8AC3E}">
        <p14:creationId xmlns:p14="http://schemas.microsoft.com/office/powerpoint/2010/main" val="288258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856984" cy="6552728"/>
          </a:xfrm>
        </p:spPr>
        <p:txBody>
          <a:bodyPr>
            <a:normAutofit fontScale="92500"/>
          </a:bodyPr>
          <a:lstStyle/>
          <a:p>
            <a:r>
              <a:rPr lang="tr-TR" sz="2400" b="0"/>
              <a:t>	Karne hamilinin vahim veya mükerrer gümrük ve vergi ihlalinde bulunduğunun tespiti veya bu nitelikte ihlalde bulunacağı yönünde emarelerin varlığı</a:t>
            </a:r>
          </a:p>
          <a:p>
            <a:r>
              <a:rPr lang="tr-TR" sz="2400" b="0"/>
              <a:t>	Kefil kuruluş, IRU tarafından yapılan bir karne hamilinin TIR sisteminden ihraç talebinin gerekçeleriyle birlikte bildirilmesi ve bu gerekçelerden, karne hamilinin ihraç işlemine konu ihlalinin, TIR karnesi kullanma hakkının iptalini gerektirecek nitelikte olduğunun anlaşılması</a:t>
            </a:r>
          </a:p>
          <a:p>
            <a:r>
              <a:rPr lang="tr-TR" sz="2400" b="0"/>
              <a:t>	Herhangi bir akit, ülke gümrük idaresi tarafından karne hamilinin sistemden ihraç edildiğinin gerekçeleriyle birlikte bildirilmesi ve bu gerekçelerden, karne hamilinin ihraç işlemine konu ihlalinin, TIR karnesi kullanma hakkının iptalini gerektirecek nitelikte olduğunun anlaşılması</a:t>
            </a:r>
          </a:p>
          <a:p>
            <a:r>
              <a:rPr lang="tr-TR" sz="2400" b="0"/>
              <a:t>	Karne hamilinin tezkiyesinin Gümrük Müsteşarlığı tarafından doğrudan iptali</a:t>
            </a:r>
          </a:p>
          <a:p>
            <a:r>
              <a:rPr lang="tr-TR" sz="2400" b="0" smtClean="0"/>
              <a:t>	Birlik </a:t>
            </a:r>
            <a:r>
              <a:rPr lang="tr-TR" sz="2400" b="0"/>
              <a:t>tarafından karne hamilinin TIR karnesi kullanma hakkının iptaline karar verilmesi hâlinde, adı geçen karne hamiline TIR karnesi verme işlemleri durdurulur ve durum, Yetkilendirme Modeli Formu (MAF) doldurularak, bir yazı ile Gümrük Müsteşarlığı’na bildirilir.</a:t>
            </a:r>
          </a:p>
          <a:p>
            <a:endParaRPr lang="tr-TR" sz="2400" b="0"/>
          </a:p>
        </p:txBody>
      </p:sp>
    </p:spTree>
    <p:extLst>
      <p:ext uri="{BB962C8B-B14F-4D97-AF65-F5344CB8AC3E}">
        <p14:creationId xmlns:p14="http://schemas.microsoft.com/office/powerpoint/2010/main" val="401985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856984" cy="6624736"/>
          </a:xfrm>
        </p:spPr>
        <p:txBody>
          <a:bodyPr>
            <a:normAutofit fontScale="92500" lnSpcReduction="10000"/>
          </a:bodyPr>
          <a:lstStyle/>
          <a:p>
            <a:r>
              <a:rPr lang="tr-TR" sz="2400"/>
              <a:t>1.2.6.	Tır Sistemine Giriş Teminatları</a:t>
            </a:r>
          </a:p>
          <a:p>
            <a:r>
              <a:rPr lang="tr-TR" sz="2400"/>
              <a:t>1.2.6.1.	Kabul Teminatı</a:t>
            </a:r>
          </a:p>
          <a:p>
            <a:r>
              <a:rPr lang="tr-TR" sz="2400" b="0" smtClean="0"/>
              <a:t>	TIR </a:t>
            </a:r>
            <a:r>
              <a:rPr lang="tr-TR" sz="2400" b="0"/>
              <a:t>sistemine dâhil edilmesini talep eden her aday karne hamili, müracaatı sırasında kabul teminatını sunmak ve teminat miktarında  Birlik Yönetim Kurulu kararıyla sonradan yapılacak tüm değişikliklere de riayet etmek zorundadır.</a:t>
            </a:r>
          </a:p>
          <a:p>
            <a:r>
              <a:rPr lang="tr-TR" sz="2400" b="0" smtClean="0"/>
              <a:t>	</a:t>
            </a:r>
            <a:r>
              <a:rPr lang="tr-TR" sz="2400" b="0"/>
              <a:t>Aşağıdaki seçeneklerden biri tercih edilmek suretiyle, bu seçeneklerde belirtilen nitelik ve miktarlarda kabul teminatı verilmek zorundadır.</a:t>
            </a:r>
          </a:p>
          <a:p>
            <a:r>
              <a:rPr lang="tr-TR" sz="2400" b="0" smtClean="0"/>
              <a:t></a:t>
            </a:r>
            <a:r>
              <a:rPr lang="tr-TR" sz="2400" b="0"/>
              <a:t>	</a:t>
            </a:r>
            <a:r>
              <a:rPr lang="tr-TR" sz="2400" b="0" smtClean="0"/>
              <a:t>30.000- </a:t>
            </a:r>
            <a:r>
              <a:rPr lang="tr-TR" sz="2400" b="0"/>
              <a:t>Amerikan doları nakit veya kati ve süresiz banka teminat mektubu verilir.</a:t>
            </a:r>
          </a:p>
          <a:p>
            <a:r>
              <a:rPr lang="tr-TR" sz="2400" b="0"/>
              <a:t>	</a:t>
            </a:r>
            <a:r>
              <a:rPr lang="sv-SE" sz="2400" b="0" smtClean="0"/>
              <a:t>50.000</a:t>
            </a:r>
            <a:r>
              <a:rPr lang="sv-SE" sz="2400" b="0"/>
              <a:t>,- Türk Lirası nakit veya kati ve süresiz banka teminat mektubu</a:t>
            </a:r>
            <a:r>
              <a:rPr lang="sv-SE" sz="2400" b="0" smtClean="0"/>
              <a:t>,</a:t>
            </a:r>
            <a:endParaRPr lang="tr-TR" sz="2400" b="0" smtClean="0"/>
          </a:p>
          <a:p>
            <a:r>
              <a:rPr lang="tr-TR" sz="2400" b="0" smtClean="0"/>
              <a:t>	Kabul </a:t>
            </a:r>
            <a:r>
              <a:rPr lang="tr-TR" sz="2400" b="0"/>
              <a:t>teminatı, TIR Komitesi ve Birlik Yönetim Kurulu Kararıyla adayın TIR karnesi kullanma hakkının iptali halinde, teminatın iade edilmemesini gerektirecek bir nedenin ortaya çıkmaması şartıyla, karne hamilinin en son TIR karnesi aldığı tarihten 27 ay sonra iade edilebilir.</a:t>
            </a:r>
          </a:p>
        </p:txBody>
      </p:sp>
    </p:spTree>
    <p:extLst>
      <p:ext uri="{BB962C8B-B14F-4D97-AF65-F5344CB8AC3E}">
        <p14:creationId xmlns:p14="http://schemas.microsoft.com/office/powerpoint/2010/main" val="84153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856984" cy="6624736"/>
          </a:xfrm>
        </p:spPr>
        <p:txBody>
          <a:bodyPr>
            <a:normAutofit fontScale="92500" lnSpcReduction="10000"/>
          </a:bodyPr>
          <a:lstStyle/>
          <a:p>
            <a:r>
              <a:rPr lang="tr-TR" sz="2400"/>
              <a:t>1.2.6.2.	Organize Suçun Hedefi Olan Ülkelere Yapılan Taşıma Teminatı</a:t>
            </a:r>
          </a:p>
          <a:p>
            <a:r>
              <a:rPr lang="tr-TR" sz="2400" b="0" smtClean="0"/>
              <a:t>	Aday </a:t>
            </a:r>
            <a:r>
              <a:rPr lang="tr-TR" sz="2400" b="0"/>
              <a:t>veya karne hamili tarafından organize suçun hedefi olan ülkelerde faaliyette bulunulacağı beyan edilir ise seçenekli olarak aşağıdaki belirtilen miktarlarda ve formlar altında ilave bir teminatın daha verilmesi zorunludur.</a:t>
            </a:r>
          </a:p>
          <a:p>
            <a:r>
              <a:rPr lang="tr-TR" sz="2400" b="0"/>
              <a:t>	5.000- Amerikan doları tutarında nakit veya kesin ve süresiz banka teminat mektubu verilir.</a:t>
            </a:r>
          </a:p>
          <a:p>
            <a:r>
              <a:rPr lang="tr-TR" sz="2400" b="0"/>
              <a:t>	10.000- YTL. tutarında nakit veya kesin ve süresiz banka teminat mektubu verilir.</a:t>
            </a:r>
          </a:p>
          <a:p>
            <a:r>
              <a:rPr lang="tr-TR" sz="2400" b="0"/>
              <a:t>	Kabul teminatı, TIR komitesi ve Birlik Yönetim Kurulu kararıyla adayın TIR karnesi kullanma hakkının iptali hâlinde, teminatın iade edilmemesini gerektirecek bir nedenin ortaya çıkmaması şartıyla, karne hamilinin en son TIR karnesi aldığı tarihten 27 ay sonra iade edilebilir.</a:t>
            </a:r>
          </a:p>
          <a:p>
            <a:r>
              <a:rPr lang="tr-TR" sz="2400" b="0" smtClean="0"/>
              <a:t>	Organize </a:t>
            </a:r>
            <a:r>
              <a:rPr lang="tr-TR" sz="2400" b="0"/>
              <a:t>suçun hedefi olan ülkelerde faaliyette bulunmak amacıyla verilen teminatlar, karne hamilinin organize suçun hedefi olan ülkelerde faaliyette bulunmayacağını beyan ve taahhüt etmesi ve teminatın iade edilmemesini gerektirecek bir nedenin ortaya çıkmaması şartıyla Birlik Genel Sekreteri onayıyla, onay tarihinden itibaren bir yıl sonra iade edilebilir</a:t>
            </a:r>
          </a:p>
          <a:p>
            <a:endParaRPr lang="tr-TR" sz="2400" b="0"/>
          </a:p>
        </p:txBody>
      </p:sp>
    </p:spTree>
    <p:extLst>
      <p:ext uri="{BB962C8B-B14F-4D97-AF65-F5344CB8AC3E}">
        <p14:creationId xmlns:p14="http://schemas.microsoft.com/office/powerpoint/2010/main" val="7539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856984" cy="6624736"/>
          </a:xfrm>
        </p:spPr>
        <p:txBody>
          <a:bodyPr>
            <a:normAutofit/>
          </a:bodyPr>
          <a:lstStyle/>
          <a:p>
            <a:r>
              <a:rPr lang="tr-TR" sz="2400"/>
              <a:t>1.2.6.3.	Hassas ve Yüksek Riskli Eşya Teminatı</a:t>
            </a:r>
          </a:p>
          <a:p>
            <a:r>
              <a:rPr lang="tr-TR" sz="2400" b="0" smtClean="0"/>
              <a:t>	Kefil </a:t>
            </a:r>
            <a:r>
              <a:rPr lang="tr-TR" sz="2400" b="0"/>
              <a:t>kuruluş, TIR el kitabında yer alan hassas ve yüksek riskli eşya teminatı 50.000 - Amerikan doları olarak öngörülmüştür. Buna rağmen, hassas ve yüksek riskli eşya taşıması yapacağını beyan eden karne hamillerinden 20.000- Amerikan doları nakit veya kesin ve süresiz banka teminat mektubu alınır. Ancak; hassas ve yüksek riskli eşya taşımasında kullanılan bir TIR karnesi nedeniyle, gümrük talebine istinaden alınan teminattan daha fazla bir ödeme yapılması, fazla ödenen miktarın ilgili karne hamilinden tahsil edilememesi ve bu meblağın IRU veya sigortacılar tarafından talep edilmesi hâlinde, talep edilen meblağ birlikçe karşılanır. Ancak; birlik tarafından ödenen meblağ karne hamiline rücu edilebilir.</a:t>
            </a:r>
          </a:p>
        </p:txBody>
      </p:sp>
    </p:spTree>
    <p:extLst>
      <p:ext uri="{BB962C8B-B14F-4D97-AF65-F5344CB8AC3E}">
        <p14:creationId xmlns:p14="http://schemas.microsoft.com/office/powerpoint/2010/main" val="203679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718"/>
            <a:ext cx="5791200" cy="395962"/>
          </a:xfrm>
        </p:spPr>
        <p:txBody>
          <a:bodyPr>
            <a:normAutofit fontScale="90000"/>
          </a:bodyPr>
          <a:lstStyle/>
          <a:p>
            <a:r>
              <a:rPr lang="tr-TR" sz="2400" cap="none" smtClean="0"/>
              <a:t>1.3.	Karne Akış Şeması</a:t>
            </a:r>
            <a:endParaRPr lang="tr-TR" sz="2400" cap="none"/>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806489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27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856984" cy="6552728"/>
          </a:xfrm>
        </p:spPr>
        <p:txBody>
          <a:bodyPr>
            <a:normAutofit/>
          </a:bodyPr>
          <a:lstStyle/>
          <a:p>
            <a:r>
              <a:rPr lang="tr-TR" sz="2400"/>
              <a:t>1.4.	TIR Sisteminin Araçları</a:t>
            </a:r>
          </a:p>
          <a:p>
            <a:r>
              <a:rPr lang="tr-TR" sz="2400" b="0" smtClean="0"/>
              <a:t>	TIR </a:t>
            </a:r>
            <a:r>
              <a:rPr lang="tr-TR" sz="2400" b="0"/>
              <a:t>sisteminin araçları; TIR sözleşmesi, TIR sisteminin prensipleri, TIR karnesidir.</a:t>
            </a:r>
          </a:p>
          <a:p>
            <a:endParaRPr lang="tr-TR" sz="2400" b="0"/>
          </a:p>
          <a:p>
            <a:endParaRPr lang="tr-TR" sz="2400" b="0"/>
          </a:p>
          <a:p>
            <a:r>
              <a:rPr lang="tr-TR" sz="2400"/>
              <a:t>1.4.1.	TIR Sözleşmesi</a:t>
            </a:r>
          </a:p>
          <a:p>
            <a:pPr algn="just"/>
            <a:r>
              <a:rPr lang="tr-TR" sz="2400" b="0"/>
              <a:t> </a:t>
            </a:r>
            <a:r>
              <a:rPr lang="tr-TR" sz="2400" b="0" smtClean="0"/>
              <a:t>	TIR </a:t>
            </a:r>
            <a:r>
              <a:rPr lang="tr-TR" sz="2400" b="0"/>
              <a:t>sözleşmesi; Birleşmiş Milletler Avrupa Ekonomik Komisyonu (UNECE) gözetiminde özenle hazırlanan (1975 TIR Sözleşmesi) TIR karnesi himayesinde eşyaların uluslararası taşınmasına dair gümrük sözleşmesidir. 1975 TIR Sözleşmesi, 1978 yılından itibaren günün gelişen ekonomik şartlara uygun olarak 20 defa revize edilmiş, en son yapılan değişiklikler 12 Mayıs 2002 tarihinden itibaren uygulanmaya başlanmıştır.</a:t>
            </a:r>
          </a:p>
          <a:p>
            <a:endParaRPr lang="tr-TR" sz="2400" b="0"/>
          </a:p>
        </p:txBody>
      </p:sp>
    </p:spTree>
    <p:extLst>
      <p:ext uri="{BB962C8B-B14F-4D97-AF65-F5344CB8AC3E}">
        <p14:creationId xmlns:p14="http://schemas.microsoft.com/office/powerpoint/2010/main" val="179035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412776"/>
            <a:ext cx="8435280" cy="4373563"/>
          </a:xfrm>
        </p:spPr>
        <p:txBody>
          <a:bodyPr>
            <a:normAutofit lnSpcReduction="10000"/>
          </a:bodyPr>
          <a:lstStyle/>
          <a:p>
            <a:r>
              <a:rPr lang="tr-TR" sz="2400"/>
              <a:t>1.4.2.	TIR Sisteminin Prensipleri</a:t>
            </a:r>
          </a:p>
          <a:p>
            <a:r>
              <a:rPr lang="tr-TR" sz="2400" b="0"/>
              <a:t>TIR sistemi eşyanın uluslararası taşınmasında kullanılan bir gümrük transit sistemidir.</a:t>
            </a:r>
          </a:p>
          <a:p>
            <a:r>
              <a:rPr lang="tr-TR" sz="2400" b="0"/>
              <a:t>Dayandığı beş temel prensip vardır. Bunlar;</a:t>
            </a:r>
          </a:p>
          <a:p>
            <a:r>
              <a:rPr lang="tr-TR" sz="2400" b="0"/>
              <a:t>	Araç veya konteynerlerin güvenliği</a:t>
            </a:r>
          </a:p>
          <a:p>
            <a:r>
              <a:rPr lang="tr-TR" sz="2400" b="0"/>
              <a:t>	Uluslararası garanti zinciri</a:t>
            </a:r>
          </a:p>
          <a:p>
            <a:r>
              <a:rPr lang="tr-TR" sz="2400" b="0"/>
              <a:t>	TIR karnesi</a:t>
            </a:r>
          </a:p>
          <a:p>
            <a:r>
              <a:rPr lang="tr-TR" sz="2400" b="0"/>
              <a:t>	Gümrük kontrollerinin karşılıklı olarak tanınması</a:t>
            </a:r>
          </a:p>
          <a:p>
            <a:r>
              <a:rPr lang="tr-TR" sz="2400" b="0"/>
              <a:t>	Kontrollü giriş</a:t>
            </a:r>
          </a:p>
          <a:p>
            <a:endParaRPr lang="tr-TR" b="0"/>
          </a:p>
        </p:txBody>
      </p:sp>
    </p:spTree>
    <p:extLst>
      <p:ext uri="{BB962C8B-B14F-4D97-AF65-F5344CB8AC3E}">
        <p14:creationId xmlns:p14="http://schemas.microsoft.com/office/powerpoint/2010/main" val="278504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19256" cy="1119654"/>
          </a:xfrm>
        </p:spPr>
        <p:txBody>
          <a:bodyPr>
            <a:normAutofit fontScale="90000"/>
          </a:bodyPr>
          <a:lstStyle/>
          <a:p>
            <a:pPr algn="ctr"/>
            <a:r>
              <a:rPr lang="tr-TR"/>
              <a:t>TAŞIMA İLE İLGİLİ GÜMRÜK İŞLEMLERİ</a:t>
            </a:r>
          </a:p>
        </p:txBody>
      </p:sp>
      <p:sp>
        <p:nvSpPr>
          <p:cNvPr id="3" name="İçerik Yer Tutucusu 2"/>
          <p:cNvSpPr>
            <a:spLocks noGrp="1"/>
          </p:cNvSpPr>
          <p:nvPr>
            <p:ph idx="1"/>
          </p:nvPr>
        </p:nvSpPr>
        <p:spPr>
          <a:xfrm>
            <a:off x="107504" y="1052736"/>
            <a:ext cx="8928992" cy="5688632"/>
          </a:xfrm>
        </p:spPr>
        <p:txBody>
          <a:bodyPr/>
          <a:lstStyle/>
          <a:p>
            <a:r>
              <a:rPr lang="tr-TR"/>
              <a:t>1. TIR KARNESİ</a:t>
            </a:r>
          </a:p>
          <a:p>
            <a:r>
              <a:rPr lang="tr-TR" smtClean="0"/>
              <a:t>	</a:t>
            </a:r>
            <a:r>
              <a:rPr lang="tr-TR" sz="2400" b="0" smtClean="0"/>
              <a:t>TIR </a:t>
            </a:r>
            <a:r>
              <a:rPr lang="tr-TR" sz="2400" b="0"/>
              <a:t>karnesi; karayolu ile taşınan eşyayı yol boyunca minimum bürokratik işlem altına alan uluslararası karayolu taşıma belgesidir. Transit geçişlerde ve gümrük idarelerinde ithal ve ihraç vergilerinin tahsil edilmemesi veya teminat altına alması en yararlı özelliğidir</a:t>
            </a:r>
            <a:r>
              <a:rPr lang="tr-TR" sz="2400" b="0" smtClean="0"/>
              <a:t>.</a:t>
            </a:r>
            <a:endParaRPr lang="tr-TR" sz="2400" b="0"/>
          </a:p>
        </p:txBody>
      </p:sp>
      <p:pic>
        <p:nvPicPr>
          <p:cNvPr id="4" name="image1.png"/>
          <p:cNvPicPr/>
          <p:nvPr/>
        </p:nvPicPr>
        <p:blipFill>
          <a:blip r:embed="rId2" cstate="print"/>
          <a:stretch>
            <a:fillRect/>
          </a:stretch>
        </p:blipFill>
        <p:spPr>
          <a:xfrm>
            <a:off x="5148064" y="3068960"/>
            <a:ext cx="3187427" cy="3594720"/>
          </a:xfrm>
          <a:prstGeom prst="rect">
            <a:avLst/>
          </a:prstGeom>
        </p:spPr>
      </p:pic>
    </p:spTree>
    <p:extLst>
      <p:ext uri="{BB962C8B-B14F-4D97-AF65-F5344CB8AC3E}">
        <p14:creationId xmlns:p14="http://schemas.microsoft.com/office/powerpoint/2010/main" val="366500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8856984" cy="6480720"/>
          </a:xfrm>
        </p:spPr>
        <p:txBody>
          <a:bodyPr>
            <a:normAutofit fontScale="25000" lnSpcReduction="20000"/>
          </a:bodyPr>
          <a:lstStyle/>
          <a:p>
            <a:r>
              <a:rPr lang="tr-TR" sz="12800"/>
              <a:t>1.5.	TIR İşlemleri Yapmaya Yetkili </a:t>
            </a:r>
            <a:r>
              <a:rPr lang="tr-TR" sz="12800" smtClean="0"/>
              <a:t>Odalar</a:t>
            </a:r>
          </a:p>
          <a:p>
            <a:r>
              <a:rPr lang="tr-TR" sz="7200" b="0" smtClean="0"/>
              <a:t>» </a:t>
            </a:r>
            <a:r>
              <a:rPr lang="tr-TR" sz="7200" b="0"/>
              <a:t>Antakya Ticaret ve Sanayi Odası </a:t>
            </a:r>
          </a:p>
          <a:p>
            <a:r>
              <a:rPr lang="tr-TR" sz="7200" b="0" smtClean="0"/>
              <a:t>» </a:t>
            </a:r>
            <a:r>
              <a:rPr lang="tr-TR" sz="7200" b="0"/>
              <a:t>Antalya Ticaret ve Sanayi Odası </a:t>
            </a:r>
          </a:p>
          <a:p>
            <a:r>
              <a:rPr lang="tr-TR" sz="7200" b="0" smtClean="0"/>
              <a:t>» </a:t>
            </a:r>
            <a:r>
              <a:rPr lang="tr-TR" sz="7200" b="0"/>
              <a:t>Bolu Ticaret ve Sanayi Odası </a:t>
            </a:r>
          </a:p>
          <a:p>
            <a:r>
              <a:rPr lang="tr-TR" sz="7200" b="0" smtClean="0"/>
              <a:t>» </a:t>
            </a:r>
            <a:r>
              <a:rPr lang="tr-TR" sz="7200" b="0"/>
              <a:t>Bursa Ticaret ve Sanayi Odası</a:t>
            </a:r>
          </a:p>
          <a:p>
            <a:r>
              <a:rPr lang="tr-TR" sz="7200" smtClean="0"/>
              <a:t>» IĞDIR TİCARET VE SANAYİ ODASI</a:t>
            </a:r>
          </a:p>
          <a:p>
            <a:r>
              <a:rPr lang="tr-TR" sz="7200" b="0" smtClean="0"/>
              <a:t>» </a:t>
            </a:r>
            <a:r>
              <a:rPr lang="tr-TR" sz="7200" b="0"/>
              <a:t>Mardin Ticaret ve Sanayi Odası</a:t>
            </a:r>
          </a:p>
          <a:p>
            <a:r>
              <a:rPr lang="tr-TR" sz="7200" b="0" smtClean="0"/>
              <a:t>» </a:t>
            </a:r>
            <a:r>
              <a:rPr lang="tr-TR" sz="7200" b="0"/>
              <a:t>Mersin Ticaret ve Sanayi Odası </a:t>
            </a:r>
          </a:p>
          <a:p>
            <a:r>
              <a:rPr lang="tr-TR" sz="7200" b="0" smtClean="0"/>
              <a:t>» </a:t>
            </a:r>
            <a:r>
              <a:rPr lang="tr-TR" sz="7200" b="0"/>
              <a:t>Samsun Ticaret ve Sanayi Odası</a:t>
            </a:r>
          </a:p>
          <a:p>
            <a:r>
              <a:rPr lang="tr-TR" sz="7200" b="0" smtClean="0"/>
              <a:t>» </a:t>
            </a:r>
            <a:r>
              <a:rPr lang="tr-TR" sz="7200" b="0"/>
              <a:t>Trabzon Ticaret ve Sanayi Odası </a:t>
            </a:r>
          </a:p>
          <a:p>
            <a:r>
              <a:rPr lang="tr-TR" sz="7200" b="0" smtClean="0"/>
              <a:t>» </a:t>
            </a:r>
            <a:r>
              <a:rPr lang="tr-TR" sz="7200" b="0"/>
              <a:t>Ankara Ticaret Odası </a:t>
            </a:r>
          </a:p>
          <a:p>
            <a:r>
              <a:rPr lang="tr-TR" sz="7200" b="0" smtClean="0"/>
              <a:t>» </a:t>
            </a:r>
            <a:r>
              <a:rPr lang="tr-TR" sz="7200" b="0"/>
              <a:t>Eskişehir Ticaret Odası</a:t>
            </a:r>
          </a:p>
          <a:p>
            <a:r>
              <a:rPr lang="tr-TR" sz="7200" b="0" smtClean="0"/>
              <a:t>» </a:t>
            </a:r>
            <a:r>
              <a:rPr lang="tr-TR" sz="7200" b="0"/>
              <a:t>Gaziantep Ticaret Odası </a:t>
            </a:r>
          </a:p>
          <a:p>
            <a:r>
              <a:rPr lang="tr-TR" sz="7200" b="0" smtClean="0"/>
              <a:t>» </a:t>
            </a:r>
            <a:r>
              <a:rPr lang="tr-TR" sz="7200" b="0"/>
              <a:t>İstanbul Ticaret Odası </a:t>
            </a:r>
          </a:p>
          <a:p>
            <a:r>
              <a:rPr lang="tr-TR" sz="7200" b="0" smtClean="0"/>
              <a:t>» </a:t>
            </a:r>
            <a:r>
              <a:rPr lang="tr-TR" sz="7200" b="0"/>
              <a:t>İzmır Ticaret Odası </a:t>
            </a:r>
          </a:p>
          <a:p>
            <a:r>
              <a:rPr lang="tr-TR" sz="7200" b="0" smtClean="0"/>
              <a:t>» </a:t>
            </a:r>
            <a:r>
              <a:rPr lang="tr-TR" sz="7200" b="0"/>
              <a:t>Kayseri Ticaret Odası </a:t>
            </a:r>
          </a:p>
          <a:p>
            <a:r>
              <a:rPr lang="tr-TR" sz="7200" b="0" smtClean="0"/>
              <a:t>» </a:t>
            </a:r>
            <a:r>
              <a:rPr lang="tr-TR" sz="7200" b="0"/>
              <a:t>Konya Ticaret Odası </a:t>
            </a:r>
          </a:p>
          <a:p>
            <a:r>
              <a:rPr lang="tr-TR" sz="7200" b="0" smtClean="0"/>
              <a:t>» </a:t>
            </a:r>
            <a:r>
              <a:rPr lang="tr-TR" sz="7200" b="0"/>
              <a:t>Rize Ticaret ve Sanayi </a:t>
            </a:r>
            <a:r>
              <a:rPr lang="tr-TR" sz="7200" b="0" smtClean="0"/>
              <a:t>Odası</a:t>
            </a:r>
            <a:endParaRPr lang="tr-TR" sz="7200" b="0"/>
          </a:p>
        </p:txBody>
      </p:sp>
    </p:spTree>
    <p:extLst>
      <p:ext uri="{BB962C8B-B14F-4D97-AF65-F5344CB8AC3E}">
        <p14:creationId xmlns:p14="http://schemas.microsoft.com/office/powerpoint/2010/main" val="363895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260648"/>
            <a:ext cx="5791200" cy="831622"/>
          </a:xfrm>
        </p:spPr>
        <p:txBody>
          <a:bodyPr>
            <a:normAutofit/>
          </a:bodyPr>
          <a:lstStyle/>
          <a:p>
            <a:r>
              <a:rPr lang="tr-TR" sz="3200" b="1"/>
              <a:t>2. ATA KARNE</a:t>
            </a:r>
            <a:r>
              <a:rPr lang="tr-TR" b="1"/>
              <a:t>Sİ</a:t>
            </a:r>
          </a:p>
        </p:txBody>
      </p:sp>
      <p:sp>
        <p:nvSpPr>
          <p:cNvPr id="3" name="İçerik Yer Tutucusu 2"/>
          <p:cNvSpPr>
            <a:spLocks noGrp="1"/>
          </p:cNvSpPr>
          <p:nvPr>
            <p:ph idx="1"/>
          </p:nvPr>
        </p:nvSpPr>
        <p:spPr>
          <a:xfrm>
            <a:off x="107504" y="980728"/>
            <a:ext cx="8856984" cy="5760640"/>
          </a:xfrm>
        </p:spPr>
        <p:txBody>
          <a:bodyPr>
            <a:normAutofit fontScale="92500" lnSpcReduction="10000"/>
          </a:bodyPr>
          <a:lstStyle/>
          <a:p>
            <a:r>
              <a:rPr lang="tr-TR" sz="2400" b="0" smtClean="0"/>
              <a:t>	</a:t>
            </a:r>
          </a:p>
          <a:p>
            <a:r>
              <a:rPr lang="tr-TR" sz="2400" b="0"/>
              <a:t>	</a:t>
            </a:r>
            <a:r>
              <a:rPr lang="tr-TR" sz="2400" b="0" smtClean="0"/>
              <a:t>Birleşmiş </a:t>
            </a:r>
            <a:r>
              <a:rPr lang="tr-TR" sz="2400" b="0"/>
              <a:t>Milletler Gümrük İş Birliği Konseyi tarafından geçici kabulde karşılaşılan güçlükleri gidermek ve yeknesak bir uygulama sağlamak amacıyla hazırlanan "Eşyaların Geçici Kabulü İçin ATA karnesi Hakkındaki Gümrük Sözleşmesi" 06.09.1961 tarihinde kabul edilmiş ve 30.07.1963 tarihinde yürürlüğe girmiştir.</a:t>
            </a:r>
          </a:p>
          <a:p>
            <a:endParaRPr lang="tr-TR" sz="2400" b="0"/>
          </a:p>
          <a:p>
            <a:r>
              <a:rPr lang="tr-TR" sz="2400" b="0" smtClean="0"/>
              <a:t>	Türkiye </a:t>
            </a:r>
            <a:r>
              <a:rPr lang="tr-TR" sz="2400" b="0"/>
              <a:t>İstanbul Sözleşmesini 28.06.1990 yılında imzalamış ve bu sözleşme 2004/7905 sayılı Bakanlar Kurulu Kararı ile onaylanarak, 21.10.2004 tarihli ve 25620 sayılı Resmî Gazete'de yayımlanmış ve 15.03.2005 tarihinden itibaren yürürlüğe girmiştir. 15.03.2005 tarihinden itibaren TOBB (Türkiye Odalar ve Borsalar Birliği) tarafından İstanbul Sözleşmesi hükümleri kapsamında ATA karneleri düzenlenmektedir. Bununla birlikte, ATA sisteminde bulunan bazı ülkelerde hâlen ATA Sözleşmesi kapsamında işlem yapılmakta ve akit taraf gümrüklerince hem ATA Sözleşmesi hem de İstanbul Sözleşmesi kapsamında düzenlenen ATA karneleri kabul edilmektedir.</a:t>
            </a:r>
          </a:p>
          <a:p>
            <a:endParaRPr lang="tr-TR" sz="2400" b="0"/>
          </a:p>
        </p:txBody>
      </p:sp>
    </p:spTree>
    <p:extLst>
      <p:ext uri="{BB962C8B-B14F-4D97-AF65-F5344CB8AC3E}">
        <p14:creationId xmlns:p14="http://schemas.microsoft.com/office/powerpoint/2010/main" val="266085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640960" cy="6408712"/>
          </a:xfrm>
        </p:spPr>
        <p:txBody>
          <a:bodyPr>
            <a:normAutofit/>
          </a:bodyPr>
          <a:lstStyle/>
          <a:p>
            <a:r>
              <a:rPr lang="tr-TR" sz="2400" b="0"/>
              <a:t>2.1.	</a:t>
            </a:r>
            <a:r>
              <a:rPr lang="tr-TR" sz="2400"/>
              <a:t>ATA Karnesinin Tanımı</a:t>
            </a:r>
          </a:p>
          <a:p>
            <a:r>
              <a:rPr lang="tr-TR" sz="2400" b="0" smtClean="0"/>
              <a:t>	ATA </a:t>
            </a:r>
            <a:r>
              <a:rPr lang="tr-TR" sz="2400" b="0"/>
              <a:t>karneleri uluslararası ATA sözleşmesi ve eşyanın yurtdışına çıkarılma amacına göre farklılık gösteren ek sözleşmeler kapsamında, taraf ülkeler arasında, başka herhangi bir belgeye gerek duyulmaksızın, eşyanın geçici olarak ithalat ve ihracatını sağlayan gümrük belgeleridir.</a:t>
            </a:r>
          </a:p>
          <a:p>
            <a:r>
              <a:rPr lang="tr-TR" sz="2400" b="0"/>
              <a:t> </a:t>
            </a:r>
            <a:r>
              <a:rPr lang="tr-TR" sz="2400" b="0" smtClean="0"/>
              <a:t>	ATA </a:t>
            </a:r>
            <a:r>
              <a:rPr lang="tr-TR" sz="2400" b="0"/>
              <a:t>Sistemi ICC (Milletlerarası Ticaret Odası) bünyesinde bulunan Dünya ATA karnesi Konseyi (WATAC)'nin koordinasyonu altında, kendi ülkelerinde resmî olarak görevlendirildiği beyan edilen kefil kuruluşlar aracılığı ile yürütülmektedir.</a:t>
            </a:r>
          </a:p>
          <a:p>
            <a:endParaRPr lang="tr-TR" sz="2400" b="0"/>
          </a:p>
          <a:p>
            <a:endParaRPr lang="tr-TR" sz="2400" b="0"/>
          </a:p>
        </p:txBody>
      </p:sp>
    </p:spTree>
    <p:extLst>
      <p:ext uri="{BB962C8B-B14F-4D97-AF65-F5344CB8AC3E}">
        <p14:creationId xmlns:p14="http://schemas.microsoft.com/office/powerpoint/2010/main" val="114018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79512" y="332656"/>
            <a:ext cx="8784976" cy="6408712"/>
          </a:xfrm>
        </p:spPr>
        <p:txBody>
          <a:bodyPr>
            <a:normAutofit/>
          </a:bodyPr>
          <a:lstStyle/>
          <a:p>
            <a:r>
              <a:rPr lang="tr-TR" sz="2400" b="0"/>
              <a:t>	</a:t>
            </a:r>
            <a:r>
              <a:rPr lang="tr-TR" sz="2400" smtClean="0"/>
              <a:t>Kullanılış </a:t>
            </a:r>
            <a:r>
              <a:rPr lang="tr-TR" sz="2400"/>
              <a:t>Amaçları</a:t>
            </a:r>
          </a:p>
          <a:p>
            <a:r>
              <a:rPr lang="tr-TR" sz="2400"/>
              <a:t> </a:t>
            </a:r>
            <a:r>
              <a:rPr lang="tr-TR" sz="2400" smtClean="0"/>
              <a:t>	</a:t>
            </a:r>
            <a:r>
              <a:rPr lang="tr-TR" sz="2400" b="0" smtClean="0"/>
              <a:t>Uluslararası </a:t>
            </a:r>
            <a:r>
              <a:rPr lang="tr-TR" sz="2400" b="0"/>
              <a:t>teminat altında bulunan bir ATA karnesi ile gelen tüm eşya için ithalat işlemi sırasında, ne gümrüklerce ne de ithalatçı tarafından başka bir işlem yapılmasına  gerek yoktur. </a:t>
            </a:r>
            <a:endParaRPr lang="tr-TR" sz="2400" b="0" smtClean="0"/>
          </a:p>
          <a:p>
            <a:r>
              <a:rPr lang="tr-TR" sz="2400" b="0"/>
              <a:t>	</a:t>
            </a:r>
            <a:r>
              <a:rPr lang="tr-TR" sz="2400" b="0" smtClean="0"/>
              <a:t>Basit </a:t>
            </a:r>
            <a:r>
              <a:rPr lang="tr-TR" sz="2400" b="0"/>
              <a:t>ve karne hamili tarafından kolaylıkla tanzim edilebilen ATA karneleri gümrüklerce de kolaylıkla kontrol edilebilir. Tüm bu faktörler, ATA karnesi ile gelen  eşyanın gerek ithalatında, gerekse yeniden ihracında gümrüklerden geçiş süresinin kısaltılmasına yardım eder. </a:t>
            </a:r>
            <a:endParaRPr lang="tr-TR" sz="2400" b="0" smtClean="0"/>
          </a:p>
          <a:p>
            <a:r>
              <a:rPr lang="tr-TR" sz="2400" b="0"/>
              <a:t>	</a:t>
            </a:r>
            <a:r>
              <a:rPr lang="tr-TR" sz="2400" b="0" smtClean="0"/>
              <a:t>Bunların </a:t>
            </a:r>
            <a:r>
              <a:rPr lang="tr-TR" sz="2400" b="0"/>
              <a:t>yanı sıra, sistem ATA karnesi hamillerine, ATA karnesinin geçerlilik süresi içinde olmak kaydıyla, (bu süre karnenin düzenlendiği tarihten itibaren bir yıldır.) bir ATA karnesi ile birden fazla akit taraf ülkesine birden fazla geçici ithalat yapma olanağı sunar.</a:t>
            </a:r>
          </a:p>
          <a:p>
            <a:endParaRPr lang="tr-TR" sz="2400" b="0"/>
          </a:p>
        </p:txBody>
      </p:sp>
    </p:spTree>
    <p:extLst>
      <p:ext uri="{BB962C8B-B14F-4D97-AF65-F5344CB8AC3E}">
        <p14:creationId xmlns:p14="http://schemas.microsoft.com/office/powerpoint/2010/main" val="261397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784976" cy="6552728"/>
          </a:xfrm>
        </p:spPr>
        <p:txBody>
          <a:bodyPr>
            <a:normAutofit fontScale="85000" lnSpcReduction="10000"/>
          </a:bodyPr>
          <a:lstStyle/>
          <a:p>
            <a:r>
              <a:rPr lang="tr-TR" sz="2800" smtClean="0"/>
              <a:t>ATA </a:t>
            </a:r>
            <a:r>
              <a:rPr lang="tr-TR" sz="2800"/>
              <a:t>karnesinin alınması için gerekenler aşağıda gösterilmiştir:</a:t>
            </a:r>
          </a:p>
          <a:p>
            <a:r>
              <a:rPr lang="tr-TR" sz="2400"/>
              <a:t>2.2.1.1.	Başvuru</a:t>
            </a:r>
          </a:p>
          <a:p>
            <a:r>
              <a:rPr lang="tr-TR" sz="2400" b="0" smtClean="0"/>
              <a:t>	 </a:t>
            </a:r>
            <a:r>
              <a:rPr lang="tr-TR" sz="2400" b="0"/>
              <a:t>ATA karnesi kullanmak isteyen her kişi veya kuruluş, yurt dışına götürülecek eşyanın niteliği, varsa markası ve numaraları, ağırlığı, adedi ve değerini gösteren bir çeki listesini eklediği dilekçesi ile birlikte, karne dağıtımı konusunda yetkili odalardan birisine müracaat ederek ATA karnesi ile taşınacak eşya için gereken uygun bir teminatı odaya vermesi hâlinde, kendisine ATA karnesi verilebilecektir.</a:t>
            </a:r>
          </a:p>
          <a:p>
            <a:r>
              <a:rPr lang="tr-TR" sz="2400"/>
              <a:t>2.2.1.2.	ATA Karnesi Başvurusu İçin Gereken Evraklar</a:t>
            </a:r>
          </a:p>
          <a:p>
            <a:r>
              <a:rPr lang="tr-TR" sz="2400" b="0" smtClean="0"/>
              <a:t>	Müdürlüğümüze</a:t>
            </a:r>
            <a:r>
              <a:rPr lang="tr-TR" sz="2400" b="0"/>
              <a:t>	ATA	karnesini	almak	için	başvuracak firmaların getirmeleri gereken evraklar;</a:t>
            </a:r>
          </a:p>
          <a:p>
            <a:r>
              <a:rPr lang="tr-TR" sz="2400" b="0"/>
              <a:t>	Dilekçe</a:t>
            </a:r>
          </a:p>
          <a:p>
            <a:r>
              <a:rPr lang="tr-TR" sz="2400" b="0"/>
              <a:t>	Taahhütname</a:t>
            </a:r>
          </a:p>
          <a:p>
            <a:r>
              <a:rPr lang="tr-TR" sz="2400" b="0"/>
              <a:t>	Teminat Mektubu (kamu şirketleri bu teminattan muaftır)</a:t>
            </a:r>
          </a:p>
          <a:p>
            <a:r>
              <a:rPr lang="tr-TR" sz="2400" b="0"/>
              <a:t>	ATA karnesi ücreti makbuzu (oda veznesine yatırılacak) (105TL)</a:t>
            </a:r>
          </a:p>
          <a:p>
            <a:r>
              <a:rPr lang="tr-TR" sz="2400" b="0"/>
              <a:t>	Proforma Fatura</a:t>
            </a:r>
          </a:p>
          <a:p>
            <a:r>
              <a:rPr lang="tr-TR" sz="2400" b="0"/>
              <a:t>	Damga vergisi, Teminat Mektubu tutarının %.7,5'i (binde yedi buçuk) tutarında.</a:t>
            </a:r>
          </a:p>
          <a:p>
            <a:endParaRPr lang="tr-TR" sz="2400" b="0"/>
          </a:p>
        </p:txBody>
      </p:sp>
    </p:spTree>
    <p:extLst>
      <p:ext uri="{BB962C8B-B14F-4D97-AF65-F5344CB8AC3E}">
        <p14:creationId xmlns:p14="http://schemas.microsoft.com/office/powerpoint/2010/main" val="20539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84976" cy="6408712"/>
          </a:xfrm>
        </p:spPr>
        <p:txBody>
          <a:bodyPr>
            <a:normAutofit/>
          </a:bodyPr>
          <a:lstStyle/>
          <a:p>
            <a:r>
              <a:rPr lang="tr-TR" sz="2400"/>
              <a:t>2.2.1.2.	ATA Karnesi Başvurusu İçin Gereken Evraklar</a:t>
            </a:r>
          </a:p>
          <a:p>
            <a:r>
              <a:rPr lang="tr-TR" sz="2400" b="0"/>
              <a:t>	Müdürlüğümüze	ATA	karnesini	almak	için	başvuracak firmaların getirmeleri gereken evraklar;</a:t>
            </a:r>
          </a:p>
          <a:p>
            <a:r>
              <a:rPr lang="tr-TR" sz="2400" b="0"/>
              <a:t>	Dilekçe</a:t>
            </a:r>
          </a:p>
          <a:p>
            <a:r>
              <a:rPr lang="tr-TR" sz="2400" b="0"/>
              <a:t>	Taahhütname</a:t>
            </a:r>
          </a:p>
          <a:p>
            <a:r>
              <a:rPr lang="tr-TR" sz="2400" b="0"/>
              <a:t>	Teminat Mektubu (kamu şirketleri bu teminattan muaftır)</a:t>
            </a:r>
          </a:p>
          <a:p>
            <a:r>
              <a:rPr lang="tr-TR" sz="2400" b="0"/>
              <a:t>	ATA karnesi ücreti makbuzu (oda veznesine yatırılacak) (105TL)</a:t>
            </a:r>
          </a:p>
          <a:p>
            <a:r>
              <a:rPr lang="tr-TR" sz="2400" b="0"/>
              <a:t>	Proforma Fatura</a:t>
            </a:r>
          </a:p>
          <a:p>
            <a:r>
              <a:rPr lang="tr-TR" sz="2400" b="0"/>
              <a:t>	Damga vergisi, Teminat Mektubu tutarının %.7,5'i (binde yedi buçuk) tutarında.</a:t>
            </a:r>
          </a:p>
          <a:p>
            <a:endParaRPr lang="tr-TR"/>
          </a:p>
        </p:txBody>
      </p:sp>
    </p:spTree>
    <p:extLst>
      <p:ext uri="{BB962C8B-B14F-4D97-AF65-F5344CB8AC3E}">
        <p14:creationId xmlns:p14="http://schemas.microsoft.com/office/powerpoint/2010/main" val="214349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640960" cy="6624736"/>
          </a:xfrm>
        </p:spPr>
        <p:txBody>
          <a:bodyPr>
            <a:normAutofit fontScale="92500" lnSpcReduction="20000"/>
          </a:bodyPr>
          <a:lstStyle/>
          <a:p>
            <a:r>
              <a:rPr lang="tr-TR" sz="2400"/>
              <a:t>2.3.	ATA Karnesinin İşleyişi</a:t>
            </a:r>
          </a:p>
          <a:p>
            <a:r>
              <a:rPr lang="tr-TR" sz="2400" b="0"/>
              <a:t>	ATA karnesi alabilmek için gerekli evrakları firma/şahıs odaya ilettikten sonra ATA karnesi doldurulmak üzere firmaya teslim edilir.</a:t>
            </a:r>
          </a:p>
          <a:p>
            <a:r>
              <a:rPr lang="tr-TR" sz="2400" b="0"/>
              <a:t>	ATA karnesi ön ve arka karton kapaklar hariç toplam 29 (yirmi dokuz) yapraktan oluşmaktadır.</a:t>
            </a:r>
          </a:p>
          <a:p>
            <a:r>
              <a:rPr lang="tr-TR" sz="2400" b="0"/>
              <a:t>	İlk yeşil yaprak ATA karnesi yaprağıdır. Önü ve arkası ilgili oda tarafından dış ticaret ve turizm müdürü tarafından imzalanır ve kaşelenir.</a:t>
            </a:r>
          </a:p>
          <a:p>
            <a:r>
              <a:rPr lang="tr-TR" sz="2400" b="0"/>
              <a:t>	İlk sayfanın ön yüzünde firma, varış ülkesi, gönderilme sebebi, düzenlenme tarihi ve geçerlilik tarihi bulunmaktadır.</a:t>
            </a:r>
          </a:p>
          <a:p>
            <a:r>
              <a:rPr lang="tr-TR" sz="2400" b="0"/>
              <a:t>	İlk sayfanın arka yüzünde ise sıra numarası, eşya tanımı, parça adedi, ağırlığı, kıymeti belirtilmek üzere kesin mal listesi bulunmaktadır.</a:t>
            </a:r>
          </a:p>
          <a:p>
            <a:r>
              <a:rPr lang="tr-TR" sz="2400" b="0"/>
              <a:t>	Yeşil sayfayı takiben karşımıza çıkan sarı, beyaz ve mavi nüshalar gümrüklerin kullanımı için ayrılmış nüshalar olup oda ya da firma/şahıs tarafından herhangi bir işleme tabi tutulmamaktadır.</a:t>
            </a:r>
          </a:p>
          <a:p>
            <a:r>
              <a:rPr lang="tr-TR" sz="2400" b="0"/>
              <a:t>	Beşinci sayfa ve takip eden yedi sayfa ihracat nüshalarıdır. Bu sekiz sayfa da ilk yeşil nüsha gibi önlü arkalı doldurulmak zorundadır.</a:t>
            </a:r>
          </a:p>
          <a:p>
            <a:r>
              <a:rPr lang="tr-TR" sz="2400" b="0"/>
              <a:t>	On üçüncü sayfa ve takip eden yedi sayfa ithalat nüshalarıdır. Bu sekiz sayfa da ilk yeşil ve daha önceki sekiz ihracat sayfaları gibi önlü arkalı doldurulmak zorundadır</a:t>
            </a:r>
            <a:r>
              <a:rPr lang="tr-TR" sz="2400" b="0" smtClean="0"/>
              <a:t>.</a:t>
            </a:r>
            <a:endParaRPr lang="tr-TR" sz="2400" b="0"/>
          </a:p>
        </p:txBody>
      </p:sp>
    </p:spTree>
    <p:extLst>
      <p:ext uri="{BB962C8B-B14F-4D97-AF65-F5344CB8AC3E}">
        <p14:creationId xmlns:p14="http://schemas.microsoft.com/office/powerpoint/2010/main" val="4167288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856984" cy="6480720"/>
          </a:xfrm>
        </p:spPr>
        <p:txBody>
          <a:bodyPr>
            <a:normAutofit fontScale="77500" lnSpcReduction="20000"/>
          </a:bodyPr>
          <a:lstStyle/>
          <a:p>
            <a:r>
              <a:rPr lang="tr-TR" sz="2400" b="0"/>
              <a:t>	</a:t>
            </a:r>
            <a:r>
              <a:rPr lang="tr-TR" sz="2800" b="0" smtClean="0"/>
              <a:t>Yirminci </a:t>
            </a:r>
            <a:r>
              <a:rPr lang="tr-TR" sz="2800" b="0"/>
              <a:t>ve takip eden yedi mavi sayfa transit sayfaları olup yukarıda tarif edilen şekilde aynen doldurulur.</a:t>
            </a:r>
          </a:p>
          <a:p>
            <a:r>
              <a:rPr lang="tr-TR" sz="2800" b="0"/>
              <a:t>	Yeşil arka sayfada ise ATA karnesinin hangi oda ve kim tarafından doldurulduğu ve kontrol edildiği yazılmakla birlikte, matbu olarak karnenin kullanımı ile bilgiler içermektedir.</a:t>
            </a:r>
          </a:p>
          <a:p>
            <a:r>
              <a:rPr lang="tr-TR" sz="2800" b="0"/>
              <a:t>	ATA karnesi doldurulduktan sonra onaylanması için tekrar firma odaya gelir ve ATA karnesi kontrol edildikten sonra onay işlemi oda tarafından gerçekleştirilir.</a:t>
            </a:r>
          </a:p>
          <a:p>
            <a:r>
              <a:rPr lang="tr-TR" sz="2800" b="0"/>
              <a:t>	Türkiye'den çıkış yapmamış ATA karnesi üzerinde mal ekleme ve çıkarma, varış ülkesi değiştirme yanlış yazılmış bir bilgiyi düzeltme vb. işlemleri yapılabilmekle beraber, ülkeden çıkış işlemi görmüş ATA karnesi üzerinde kati suretle değişiklik yapılamaz.</a:t>
            </a:r>
          </a:p>
          <a:p>
            <a:r>
              <a:rPr lang="tr-TR" sz="2800" b="0"/>
              <a:t>	Kullanımı biten veya karne geçerlilik süresi dolmuş ATA karneleri karne sahibi tarafından odaya iade edilir.</a:t>
            </a:r>
          </a:p>
          <a:p>
            <a:r>
              <a:rPr lang="tr-TR" sz="2800" b="0"/>
              <a:t>	İade alınan karneler ilgili tahkikatın yapılması ve teminatın çözülmesine onay verilmesi için Türkiye Odalar ve Borsalar Birliğine ilgili Oda tarafından gönderilir.</a:t>
            </a:r>
          </a:p>
          <a:p>
            <a:r>
              <a:rPr lang="tr-TR" sz="2800" b="0"/>
              <a:t>	Türkiye Odalar ve Borsalar Birliğince olumlu veya olumsuz yazı odaya ulaştığında teminatın geri alınması veya olumsuzluğun giderilmesi için tekrar firmayla oda tarafından irtibat kurulur.</a:t>
            </a:r>
          </a:p>
          <a:p>
            <a:endParaRPr lang="tr-TR" sz="2400" b="0"/>
          </a:p>
        </p:txBody>
      </p:sp>
    </p:spTree>
    <p:extLst>
      <p:ext uri="{BB962C8B-B14F-4D97-AF65-F5344CB8AC3E}">
        <p14:creationId xmlns:p14="http://schemas.microsoft.com/office/powerpoint/2010/main" val="960984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784976" cy="6552728"/>
          </a:xfrm>
        </p:spPr>
        <p:txBody>
          <a:bodyPr>
            <a:noAutofit/>
          </a:bodyPr>
          <a:lstStyle/>
          <a:p>
            <a:r>
              <a:rPr lang="tr-TR"/>
              <a:t>2.4.	ATA Karnesi Kullanıcısının Uyması Gereken Kurallar</a:t>
            </a:r>
          </a:p>
          <a:p>
            <a:r>
              <a:rPr lang="tr-TR" b="0" smtClean="0"/>
              <a:t>ATA </a:t>
            </a:r>
            <a:r>
              <a:rPr lang="tr-TR" b="0"/>
              <a:t>karnesi kapsamında ithal edilen mallar satılamaz (satılırsa uygun gümrük vergi bedelleri ve ATA karnesinde gittiği için ödenmesi gereken cezalar ödenmek zorundadır.).</a:t>
            </a:r>
          </a:p>
          <a:p>
            <a:r>
              <a:rPr lang="tr-TR" b="0" smtClean="0"/>
              <a:t>Malların </a:t>
            </a:r>
            <a:r>
              <a:rPr lang="tr-TR" b="0"/>
              <a:t>geri ihracı için yabancı gümrük tarafından belirlenen süre karne süresini geçemez.</a:t>
            </a:r>
          </a:p>
          <a:p>
            <a:r>
              <a:rPr lang="tr-TR" b="0" smtClean="0"/>
              <a:t>Malların </a:t>
            </a:r>
            <a:r>
              <a:rPr lang="tr-TR" b="0"/>
              <a:t>geri ihracı için yabancı gümrük tarafından belirlenen sürede malların geri ihraç edilmesi şarttır.</a:t>
            </a:r>
          </a:p>
          <a:p>
            <a:r>
              <a:rPr lang="tr-TR" b="0"/>
              <a:t> </a:t>
            </a:r>
            <a:r>
              <a:rPr lang="tr-TR" b="0" smtClean="0"/>
              <a:t>ATA </a:t>
            </a:r>
            <a:r>
              <a:rPr lang="tr-TR" b="0"/>
              <a:t>karnesi sahibi malların ithal edildiği ülke gümrük kurallarına uymak zorundadır.</a:t>
            </a:r>
          </a:p>
          <a:p>
            <a:r>
              <a:rPr lang="tr-TR" b="0" smtClean="0"/>
              <a:t>Ziyaret </a:t>
            </a:r>
            <a:r>
              <a:rPr lang="tr-TR" b="0"/>
              <a:t>edilen her ülkeden giriş ve çıkış tasdiğinin doğru alınması gerekmektedir.</a:t>
            </a:r>
          </a:p>
          <a:p>
            <a:r>
              <a:rPr lang="tr-TR" b="0" smtClean="0"/>
              <a:t>Eğer </a:t>
            </a:r>
            <a:r>
              <a:rPr lang="tr-TR" b="0"/>
              <a:t>mallar, tahrip ve kaybolma yahut çalınma sebepleriyle yurda geri giriş yapamaz ise karne kapsamında bulunan mallardan yurda geri getirilemeyen kısmı için gümrük vergisi ve diğer vergiler ödenmek zorundadır.</a:t>
            </a:r>
          </a:p>
          <a:p>
            <a:r>
              <a:rPr lang="tr-TR" b="0" smtClean="0"/>
              <a:t>ATA </a:t>
            </a:r>
            <a:r>
              <a:rPr lang="tr-TR" b="0"/>
              <a:t>karnesinin kendisinin kaybolması durumunda karne sahibi derhâl polisi veya gümrüğü haberdar etmek zorundadır.</a:t>
            </a:r>
          </a:p>
          <a:p>
            <a:r>
              <a:rPr lang="tr-TR" b="0" smtClean="0"/>
              <a:t>ATA </a:t>
            </a:r>
            <a:r>
              <a:rPr lang="tr-TR" b="0"/>
              <a:t>karnesinin süresi bitiğinde alındığı odaya iade edilmesi mecburidir.</a:t>
            </a:r>
          </a:p>
        </p:txBody>
      </p:sp>
    </p:spTree>
    <p:extLst>
      <p:ext uri="{BB962C8B-B14F-4D97-AF65-F5344CB8AC3E}">
        <p14:creationId xmlns:p14="http://schemas.microsoft.com/office/powerpoint/2010/main" val="405882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33264"/>
            <a:ext cx="8856984" cy="6624736"/>
          </a:xfrm>
        </p:spPr>
        <p:txBody>
          <a:bodyPr>
            <a:normAutofit fontScale="92500" lnSpcReduction="10000"/>
          </a:bodyPr>
          <a:lstStyle/>
          <a:p>
            <a:r>
              <a:rPr lang="tr-TR" sz="2400"/>
              <a:t>2.5.	ATA Karnesi Kullanılamayan Eşya Grupları</a:t>
            </a:r>
          </a:p>
          <a:p>
            <a:r>
              <a:rPr lang="tr-TR" sz="2400" b="0" smtClean="0"/>
              <a:t>	Bitkiler</a:t>
            </a:r>
            <a:r>
              <a:rPr lang="tr-TR" sz="2400" b="0"/>
              <a:t>, temizlik malzemeleri, gıda maddeleri, broşürler gibi eşya ve hediye edilen, atılan, bozulan veya dış ülkelerde kullanılan tüketim malzemelerinin ATA karnesi kapsamına alınması mümkün değildir.</a:t>
            </a:r>
          </a:p>
          <a:p>
            <a:endParaRPr lang="tr-TR" sz="2400" b="0" smtClean="0"/>
          </a:p>
          <a:p>
            <a:r>
              <a:rPr lang="tr-TR" sz="2400" smtClean="0"/>
              <a:t>2.6</a:t>
            </a:r>
            <a:r>
              <a:rPr lang="tr-TR" sz="2400"/>
              <a:t>.	ATA </a:t>
            </a:r>
            <a:r>
              <a:rPr lang="tr-TR" sz="2400" smtClean="0"/>
              <a:t>Sistemi</a:t>
            </a:r>
          </a:p>
          <a:p>
            <a:r>
              <a:rPr lang="tr-TR" sz="2400" b="0"/>
              <a:t>	</a:t>
            </a:r>
            <a:r>
              <a:rPr lang="tr-TR" sz="2400" b="0" smtClean="0"/>
              <a:t>1619 </a:t>
            </a:r>
            <a:r>
              <a:rPr lang="tr-TR" sz="2400" b="0"/>
              <a:t>Sayılı Kanun ile katılmamız uygun bulunan "eşyaların geçici kabulü için ata karnesi hakkındaki gümrük sözleşmesi" 23.08.1974 tarihinde onaylanarak yürürlüğe girmiştir.</a:t>
            </a:r>
          </a:p>
          <a:p>
            <a:r>
              <a:rPr lang="tr-TR" sz="2400" b="0"/>
              <a:t>TOBB, o tarihteki adıyla Gümrük ve Tekel Bakanlığının 21.02.1975 sayılı yazısı ile ülkemizdeki ATA uygulamaları hususunda "kefil kuruluş" sıfatıyla görevlendirilmiş ve bu çerçevede 28.05.1975 tarihinden itibaren karne düzenlenmeye başlanılmıştır.</a:t>
            </a:r>
          </a:p>
          <a:p>
            <a:r>
              <a:rPr lang="tr-TR" sz="2400" b="0"/>
              <a:t>TOBB, Kefil Kuruluş sıfatıyla, formatı ICC-WCF tarafından tespit edilen, kendi vereceği ATA karnelerini basma, belirlediği odalar vasıtasıyla dağıtım ve takip işlemlerin yapma ve sistemin işlemesini sağlama görevini üslenmiştir.</a:t>
            </a:r>
          </a:p>
          <a:p>
            <a:endParaRPr lang="tr-TR" sz="2400" b="0"/>
          </a:p>
        </p:txBody>
      </p:sp>
    </p:spTree>
    <p:extLst>
      <p:ext uri="{BB962C8B-B14F-4D97-AF65-F5344CB8AC3E}">
        <p14:creationId xmlns:p14="http://schemas.microsoft.com/office/powerpoint/2010/main" val="132568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84976" cy="6552728"/>
          </a:xfrm>
        </p:spPr>
        <p:txBody>
          <a:bodyPr>
            <a:normAutofit/>
          </a:bodyPr>
          <a:lstStyle/>
          <a:p>
            <a:r>
              <a:rPr lang="tr-TR" sz="3100"/>
              <a:t>1.1.	</a:t>
            </a:r>
            <a:r>
              <a:rPr lang="tr-TR" sz="4200"/>
              <a:t>Amaçlar ve Faydalar</a:t>
            </a:r>
          </a:p>
          <a:p>
            <a:pPr algn="just"/>
            <a:r>
              <a:rPr lang="tr-TR" sz="4200" b="0" smtClean="0"/>
              <a:t>	</a:t>
            </a:r>
            <a:r>
              <a:rPr lang="tr-TR" sz="2800" b="0" smtClean="0"/>
              <a:t>TIR </a:t>
            </a:r>
            <a:r>
              <a:rPr lang="tr-TR" sz="2800" b="0"/>
              <a:t>sistemi, gümrük mührü altında uluslararası  eşya taşımacılığını en iyi kapsamda kolaylaştırmayı planlar. Sistem, ülkelere transit geçebilmek için gerekli olan ve risk sayılan gümrük vergi ve resimlerini kapsayan garantileri sağlar. Gümrük makamları ve uluslararası tüccar toplulukları arasındaki sorumlulukları dengeler.</a:t>
            </a:r>
          </a:p>
          <a:p>
            <a:endParaRPr lang="tr-TR" sz="3100" b="0"/>
          </a:p>
          <a:p>
            <a:endParaRPr lang="tr-TR" sz="2400"/>
          </a:p>
        </p:txBody>
      </p:sp>
    </p:spTree>
    <p:extLst>
      <p:ext uri="{BB962C8B-B14F-4D97-AF65-F5344CB8AC3E}">
        <p14:creationId xmlns:p14="http://schemas.microsoft.com/office/powerpoint/2010/main" val="387841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52718"/>
            <a:ext cx="6840760" cy="467970"/>
          </a:xfrm>
        </p:spPr>
        <p:txBody>
          <a:bodyPr>
            <a:noAutofit/>
          </a:bodyPr>
          <a:lstStyle/>
          <a:p>
            <a:r>
              <a:rPr lang="tr-TR" sz="2400" cap="none">
                <a:solidFill>
                  <a:schemeClr val="tx1"/>
                </a:solidFill>
              </a:rPr>
              <a:t>2.7.	ATA Karnesi Veren Odalar</a:t>
            </a:r>
          </a:p>
        </p:txBody>
      </p:sp>
      <p:sp>
        <p:nvSpPr>
          <p:cNvPr id="4" name="İçerik Yer Tutucusu 3"/>
          <p:cNvSpPr>
            <a:spLocks noGrp="1"/>
          </p:cNvSpPr>
          <p:nvPr>
            <p:ph sz="half" idx="2"/>
          </p:nvPr>
        </p:nvSpPr>
        <p:spPr>
          <a:xfrm>
            <a:off x="179512" y="692696"/>
            <a:ext cx="3348880" cy="5904656"/>
          </a:xfrm>
        </p:spPr>
        <p:txBody>
          <a:bodyPr/>
          <a:lstStyle/>
          <a:p>
            <a:r>
              <a:rPr lang="tr-TR"/>
              <a:t>- </a:t>
            </a:r>
            <a:r>
              <a:rPr lang="tr-TR" b="0"/>
              <a:t>Ankara Ticaret Odası</a:t>
            </a:r>
          </a:p>
          <a:p>
            <a:r>
              <a:rPr lang="tr-TR" b="0"/>
              <a:t>- Adana Ticaret Odası</a:t>
            </a:r>
          </a:p>
          <a:p>
            <a:r>
              <a:rPr lang="tr-TR" b="0"/>
              <a:t>- Eskişehir Ticaret Odası</a:t>
            </a:r>
          </a:p>
          <a:p>
            <a:r>
              <a:rPr lang="tr-TR" b="0"/>
              <a:t>- Gaziantep Ticaret Odası</a:t>
            </a:r>
          </a:p>
          <a:p>
            <a:r>
              <a:rPr lang="tr-TR" b="0"/>
              <a:t>- Gebze Ticaret Odası</a:t>
            </a:r>
          </a:p>
          <a:p>
            <a:r>
              <a:rPr lang="tr-TR" b="0"/>
              <a:t>- İstanbul Ticaret Odası</a:t>
            </a:r>
          </a:p>
          <a:p>
            <a:r>
              <a:rPr lang="tr-TR" b="0"/>
              <a:t>- İzmir Ticaret Odası</a:t>
            </a:r>
          </a:p>
          <a:p>
            <a:r>
              <a:rPr lang="tr-TR" b="0"/>
              <a:t>- Kocaeli Sanayi Odası</a:t>
            </a:r>
          </a:p>
          <a:p>
            <a:r>
              <a:rPr lang="tr-TR" b="0"/>
              <a:t>- Konya Ticaret Odas</a:t>
            </a:r>
            <a:r>
              <a:rPr lang="tr-TR"/>
              <a:t>ı</a:t>
            </a:r>
          </a:p>
          <a:p>
            <a:endParaRPr lang="tr-TR" b="0"/>
          </a:p>
        </p:txBody>
      </p:sp>
      <p:sp>
        <p:nvSpPr>
          <p:cNvPr id="6" name="İçerik Yer Tutucusu 5"/>
          <p:cNvSpPr>
            <a:spLocks noGrp="1"/>
          </p:cNvSpPr>
          <p:nvPr>
            <p:ph sz="quarter" idx="4"/>
          </p:nvPr>
        </p:nvSpPr>
        <p:spPr>
          <a:xfrm>
            <a:off x="3923928" y="692696"/>
            <a:ext cx="4896544" cy="5904656"/>
          </a:xfrm>
        </p:spPr>
        <p:txBody>
          <a:bodyPr>
            <a:normAutofit/>
          </a:bodyPr>
          <a:lstStyle/>
          <a:p>
            <a:r>
              <a:rPr lang="tr-TR" b="0" smtClean="0"/>
              <a:t>-Antakya </a:t>
            </a:r>
            <a:r>
              <a:rPr lang="tr-TR" b="0"/>
              <a:t>Ticaret ve Sanayi Odası</a:t>
            </a:r>
          </a:p>
          <a:p>
            <a:r>
              <a:rPr lang="tr-TR" b="0"/>
              <a:t>- Antalya Ticaret ve Sanayi Odası</a:t>
            </a:r>
          </a:p>
          <a:p>
            <a:r>
              <a:rPr lang="tr-TR" b="0"/>
              <a:t>- Bursa Ticaret ve Sanayi Odası</a:t>
            </a:r>
          </a:p>
          <a:p>
            <a:r>
              <a:rPr lang="tr-TR" b="0"/>
              <a:t>- Mersin Ticaret ve Sanayi Odası</a:t>
            </a:r>
          </a:p>
          <a:p>
            <a:r>
              <a:rPr lang="tr-TR" b="0"/>
              <a:t>- Sakarya Ticaret ve Sanayi Odası</a:t>
            </a:r>
          </a:p>
          <a:p>
            <a:r>
              <a:rPr lang="tr-TR" b="0"/>
              <a:t>- Trabzon Ticaret ve Sanayi Odası</a:t>
            </a:r>
          </a:p>
          <a:p>
            <a:pPr marL="342900" indent="-342900">
              <a:buFontTx/>
              <a:buChar char="-"/>
            </a:pPr>
            <a:r>
              <a:rPr lang="tr-TR" b="0" smtClean="0"/>
              <a:t>Uşak </a:t>
            </a:r>
            <a:r>
              <a:rPr lang="tr-TR" b="0"/>
              <a:t>Ticaret ve Sanayi </a:t>
            </a:r>
            <a:r>
              <a:rPr lang="tr-TR" b="0" smtClean="0"/>
              <a:t>Odası</a:t>
            </a:r>
          </a:p>
          <a:p>
            <a:endParaRPr lang="tr-TR" b="0"/>
          </a:p>
          <a:p>
            <a:r>
              <a:rPr lang="tr-TR" smtClean="0"/>
              <a:t>-</a:t>
            </a:r>
            <a:r>
              <a:rPr lang="tr-TR" b="0" smtClean="0"/>
              <a:t>Ankara </a:t>
            </a:r>
            <a:r>
              <a:rPr lang="tr-TR" b="0"/>
              <a:t>Sanayi Odası</a:t>
            </a:r>
          </a:p>
          <a:p>
            <a:r>
              <a:rPr lang="tr-TR" b="0"/>
              <a:t>- Kayseri Sanayi Odası</a:t>
            </a:r>
          </a:p>
          <a:p>
            <a:r>
              <a:rPr lang="tr-TR" b="0"/>
              <a:t>- Konya Sanayi Odası</a:t>
            </a:r>
          </a:p>
          <a:p>
            <a:endParaRPr lang="tr-TR"/>
          </a:p>
        </p:txBody>
      </p:sp>
    </p:spTree>
    <p:extLst>
      <p:ext uri="{BB962C8B-B14F-4D97-AF65-F5344CB8AC3E}">
        <p14:creationId xmlns:p14="http://schemas.microsoft.com/office/powerpoint/2010/main" val="3017411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44824"/>
            <a:ext cx="5791200" cy="1371600"/>
          </a:xfrm>
        </p:spPr>
        <p:txBody>
          <a:bodyPr>
            <a:noAutofit/>
          </a:bodyPr>
          <a:lstStyle/>
          <a:p>
            <a:r>
              <a:rPr lang="tr-TR" sz="9600" smtClean="0"/>
              <a:t>son</a:t>
            </a:r>
            <a:endParaRPr lang="tr-TR" sz="9600"/>
          </a:p>
        </p:txBody>
      </p:sp>
    </p:spTree>
    <p:extLst>
      <p:ext uri="{BB962C8B-B14F-4D97-AF65-F5344CB8AC3E}">
        <p14:creationId xmlns:p14="http://schemas.microsoft.com/office/powerpoint/2010/main" val="184110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640960" cy="6480720"/>
          </a:xfrm>
        </p:spPr>
        <p:txBody>
          <a:bodyPr>
            <a:normAutofit fontScale="92500" lnSpcReduction="20000"/>
          </a:bodyPr>
          <a:lstStyle/>
          <a:p>
            <a:r>
              <a:rPr lang="tr-TR" sz="3000"/>
              <a:t>1.2.	TIR Karnesi</a:t>
            </a:r>
          </a:p>
          <a:p>
            <a:r>
              <a:rPr lang="tr-TR" sz="2600" b="0"/>
              <a:t> </a:t>
            </a:r>
            <a:r>
              <a:rPr lang="tr-TR" sz="2600" b="0" smtClean="0"/>
              <a:t>	TIR </a:t>
            </a:r>
            <a:r>
              <a:rPr lang="tr-TR" sz="2600" b="0"/>
              <a:t>karnesi uluslararası kara taşımacılığını, dolayısıyla uluslararası ticaretin kolaylaştırılmasını sağlayan bir gümrük transit belgesidir.</a:t>
            </a:r>
          </a:p>
          <a:p>
            <a:endParaRPr lang="tr-TR" sz="2600" b="0"/>
          </a:p>
          <a:p>
            <a:r>
              <a:rPr lang="tr-TR" sz="2600" b="0" smtClean="0"/>
              <a:t>	Eşya</a:t>
            </a:r>
            <a:r>
              <a:rPr lang="tr-TR" sz="2600" b="0"/>
              <a:t>, TIR karnesi himayesinde hareket noktasındaki gümrük idaresinden, varış noktasındaki gümrük idaresine kadar bir prosedür altında taşınır ve bu prosedüre TIR sözleşmesi kapsamında "TIR taşıması" denir.</a:t>
            </a:r>
          </a:p>
          <a:p>
            <a:endParaRPr lang="tr-TR" sz="2600" b="0"/>
          </a:p>
          <a:p>
            <a:r>
              <a:rPr lang="tr-TR" sz="2600" b="0" smtClean="0"/>
              <a:t>	Her </a:t>
            </a:r>
            <a:r>
              <a:rPr lang="tr-TR" sz="2600" b="0"/>
              <a:t>bir TIR karnesinin farklı bir referans numarası vardır. İhtiva ettiği sayfa sayısına göre 4, 6, 14 ve 20 yaprak olmak üzere çeşitlere ayrılmıştır. Karne sayfa sayıları, hareket, varış ve transit olarak geçilecek ülke veya gümrük idaresi sayıları göz önüne alınarak farklı basılmıştır. Bunun için, TIR karnesi açılırken karneye işlem yapacak olan hareket, transit ve varış gümrük idareleri sayısı hesaba katılmalıdır. Örneğin; 6 yapraklı bir TIR karnesi 6 gümrük idaresi arasında kullanılabilir.</a:t>
            </a:r>
          </a:p>
        </p:txBody>
      </p:sp>
    </p:spTree>
    <p:extLst>
      <p:ext uri="{BB962C8B-B14F-4D97-AF65-F5344CB8AC3E}">
        <p14:creationId xmlns:p14="http://schemas.microsoft.com/office/powerpoint/2010/main" val="409988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640960" cy="6336704"/>
          </a:xfrm>
        </p:spPr>
        <p:txBody>
          <a:bodyPr/>
          <a:lstStyle/>
          <a:p>
            <a:r>
              <a:rPr lang="tr-TR" sz="2400" b="0" smtClean="0"/>
              <a:t>	</a:t>
            </a:r>
          </a:p>
          <a:p>
            <a:endParaRPr lang="tr-TR" sz="2400" b="0"/>
          </a:p>
          <a:p>
            <a:pPr algn="just"/>
            <a:r>
              <a:rPr lang="tr-TR" sz="2400" b="0" smtClean="0"/>
              <a:t>	TIR </a:t>
            </a:r>
            <a:r>
              <a:rPr lang="tr-TR" sz="2400" b="0"/>
              <a:t>karnesi tek bir TIR taşıması için düzenlenir. Eşya hareket, transit ve varış gümrüklerine TIR karnesi ile beraber sunulur. TIR karnesi usulüne uygun olarak ilgili gümrük idaresine onaylatılır. Bu işlemden sonra TIR karnesi kefil kuruluşa iletilmek üzere, TIR işlemlerinin yürütüldüğü odaya iade edilir.</a:t>
            </a:r>
          </a:p>
          <a:p>
            <a:endParaRPr lang="tr-TR" sz="2400" b="0"/>
          </a:p>
          <a:p>
            <a:pPr algn="just"/>
            <a:r>
              <a:rPr lang="tr-TR" sz="2400" b="0" smtClean="0"/>
              <a:t>	TIR </a:t>
            </a:r>
            <a:r>
              <a:rPr lang="tr-TR" sz="2400" b="0"/>
              <a:t>karneleri, TOBB (Türkiye Odalar ve Borsalar Birliği) adına TIR işlemlerini yürütmekle görevlendirilen odalar tarafından dağıtılır. Karne hamilleri TIR işlemlerini yalnızca bu odalardan tercih edeceği birisi ile yürütür.</a:t>
            </a:r>
          </a:p>
          <a:p>
            <a:endParaRPr lang="tr-TR"/>
          </a:p>
        </p:txBody>
      </p:sp>
    </p:spTree>
    <p:extLst>
      <p:ext uri="{BB962C8B-B14F-4D97-AF65-F5344CB8AC3E}">
        <p14:creationId xmlns:p14="http://schemas.microsoft.com/office/powerpoint/2010/main" val="358752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928992" cy="6624736"/>
          </a:xfrm>
        </p:spPr>
        <p:txBody>
          <a:bodyPr>
            <a:normAutofit fontScale="70000" lnSpcReduction="20000"/>
          </a:bodyPr>
          <a:lstStyle/>
          <a:p>
            <a:r>
              <a:rPr lang="tr-TR" sz="3400"/>
              <a:t>1.2.1.	Adayların Sisteme Kabulü ve İhracı</a:t>
            </a:r>
          </a:p>
          <a:p>
            <a:r>
              <a:rPr lang="tr-TR" sz="2400" b="0" smtClean="0"/>
              <a:t>	</a:t>
            </a:r>
            <a:r>
              <a:rPr lang="tr-TR" sz="2900" b="0" smtClean="0"/>
              <a:t>Adayların </a:t>
            </a:r>
            <a:r>
              <a:rPr lang="tr-TR" sz="2900" b="0"/>
              <a:t>TIR sistemine kabulü; adayın, ekinde aşağıda belirtilen belgelerin yer alacağı, TIR sistemine kabul talebini, bir dilekçe ile bağlı bulunduğu odaya vermesi ile gerçekleşir.</a:t>
            </a:r>
          </a:p>
          <a:p>
            <a:r>
              <a:rPr lang="tr-TR" sz="2400" b="0"/>
              <a:t>	TIR sistemine kabul talepnamesi </a:t>
            </a:r>
            <a:r>
              <a:rPr lang="tr-TR" sz="2400" b="0" smtClean="0"/>
              <a:t>(3 </a:t>
            </a:r>
            <a:r>
              <a:rPr lang="tr-TR" sz="2400" b="0"/>
              <a:t>nüsha),</a:t>
            </a:r>
          </a:p>
          <a:p>
            <a:r>
              <a:rPr lang="tr-TR" sz="2400" b="0"/>
              <a:t>	Noter tasdikli taahhütname </a:t>
            </a:r>
            <a:r>
              <a:rPr lang="tr-TR" sz="2400" b="0" smtClean="0"/>
              <a:t>(3 </a:t>
            </a:r>
            <a:r>
              <a:rPr lang="tr-TR" sz="2400" b="0"/>
              <a:t>nüsha),</a:t>
            </a:r>
          </a:p>
          <a:p>
            <a:r>
              <a:rPr lang="tr-TR" sz="2400" b="0"/>
              <a:t>	Yetki belgesi fotokopisi </a:t>
            </a:r>
            <a:r>
              <a:rPr lang="tr-TR" sz="2400" b="0" smtClean="0"/>
              <a:t>(3nüsha</a:t>
            </a:r>
            <a:r>
              <a:rPr lang="tr-TR" sz="2400" b="0"/>
              <a:t>),</a:t>
            </a:r>
          </a:p>
          <a:p>
            <a:r>
              <a:rPr lang="tr-TR" sz="2400" b="0"/>
              <a:t>	TIR sistemine kabul teminatı formlarının aslı,</a:t>
            </a:r>
          </a:p>
          <a:p>
            <a:r>
              <a:rPr lang="tr-TR" sz="2400" b="0"/>
              <a:t>	IRU (Uluslararası Karayolu Taşımacılığı Birliği) tarafından belirlenen organize suçun hedefi olan ülkelerde faaliyette bulunulacağının beyan edilmesi hâlinde, ek teminat formunun aslı,</a:t>
            </a:r>
          </a:p>
          <a:p>
            <a:r>
              <a:rPr lang="tr-TR" sz="2400" b="0"/>
              <a:t>	TOBB Yönetim Kurulu tarafından belirlenen TIR sistemine giriş ücretinin ödendiğini gösterir banka dekontu</a:t>
            </a:r>
            <a:r>
              <a:rPr lang="tr-TR" sz="2400" b="0" smtClean="0"/>
              <a:t>,(500-TL)</a:t>
            </a:r>
            <a:endParaRPr lang="tr-TR" sz="2400" b="0"/>
          </a:p>
          <a:p>
            <a:r>
              <a:rPr lang="tr-TR" sz="2400" b="0"/>
              <a:t>	Ek taahhütname (3 nüsha),</a:t>
            </a:r>
          </a:p>
          <a:p>
            <a:r>
              <a:rPr lang="tr-TR" sz="2400" b="0"/>
              <a:t>	Karne hamili bilgi formu (3 nüsha),</a:t>
            </a:r>
          </a:p>
          <a:p>
            <a:r>
              <a:rPr lang="tr-TR" sz="2400" b="0"/>
              <a:t>	Oda kayıt sicil sureti (3 nüsha),</a:t>
            </a:r>
          </a:p>
          <a:p>
            <a:r>
              <a:rPr lang="tr-TR" sz="2400" b="0"/>
              <a:t>	Ticaret sicili gazetesi onaylı fotokopisi (3 nüsha),</a:t>
            </a:r>
          </a:p>
          <a:p>
            <a:r>
              <a:rPr lang="tr-TR" sz="2400" b="0"/>
              <a:t>	Karne hamili ortaklarının her biri için;</a:t>
            </a:r>
          </a:p>
          <a:p>
            <a:r>
              <a:rPr lang="tr-TR" sz="2400" b="0" smtClean="0"/>
              <a:t>	•	Resimli </a:t>
            </a:r>
            <a:r>
              <a:rPr lang="tr-TR" sz="2400" b="0"/>
              <a:t>ve noter tasdikli nüfus hüviyet cüzdanı sureti (3 nüsha),</a:t>
            </a:r>
          </a:p>
          <a:p>
            <a:r>
              <a:rPr lang="tr-TR" sz="2400" b="0" smtClean="0"/>
              <a:t>	•</a:t>
            </a:r>
            <a:r>
              <a:rPr lang="tr-TR" sz="2400" b="0"/>
              <a:t>	Resimli ve tasdikli ikametgâh ilmühaberi (3 nüsha),</a:t>
            </a:r>
          </a:p>
          <a:p>
            <a:r>
              <a:rPr lang="tr-TR" sz="2400" b="0" smtClean="0"/>
              <a:t>	•</a:t>
            </a:r>
            <a:r>
              <a:rPr lang="tr-TR" sz="2400" b="0"/>
              <a:t>	Son altı ay içinde alınmış adli sicil kaydı ve adli sicil arşiv kaydı (3 nüsha).</a:t>
            </a:r>
          </a:p>
          <a:p>
            <a:endParaRPr lang="tr-TR" sz="2400" b="0"/>
          </a:p>
        </p:txBody>
      </p:sp>
    </p:spTree>
    <p:extLst>
      <p:ext uri="{BB962C8B-B14F-4D97-AF65-F5344CB8AC3E}">
        <p14:creationId xmlns:p14="http://schemas.microsoft.com/office/powerpoint/2010/main" val="273497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856984" cy="6624736"/>
          </a:xfrm>
        </p:spPr>
        <p:txBody>
          <a:bodyPr>
            <a:normAutofit fontScale="92500" lnSpcReduction="10000"/>
          </a:bodyPr>
          <a:lstStyle/>
          <a:p>
            <a:r>
              <a:rPr lang="tr-TR" b="0" smtClean="0"/>
              <a:t>	</a:t>
            </a:r>
            <a:r>
              <a:rPr lang="tr-TR" sz="2200" b="0" smtClean="0"/>
              <a:t>Taksirli </a:t>
            </a:r>
            <a:r>
              <a:rPr lang="tr-TR" sz="2200" b="0"/>
              <a:t>suçlar hariç olmak üzere; tecil edilmiş ve affa uğramış olsalar dahi, göçmen kaçakçılığı veya insan ticareti, 3713 sayılı Terörle Mücadele Kanunu, 4422 sayılı Çıkar Amaçlı Suç Örgütleriyle Mücadele Kanunu’na muhalefet, kaçakçılık, uyuşturucu veya uyarıcı madde imal ve ticareti, hırsızlık, dolandırıcılık, sahtecilik, inancı kötüye kullanma, dolaylı iflas, resmî ihale ve alım satımlara fesat karıştırma veya devlet sırlarını açığa vurma, vergi kaçakçılığı veya bu suçlara teşebbüs suçlarından dolayı hüküm giymiş bulunan </a:t>
            </a:r>
            <a:r>
              <a:rPr lang="tr-TR" sz="2200" b="0" smtClean="0"/>
              <a:t>kişilereve </a:t>
            </a:r>
            <a:r>
              <a:rPr lang="tr-TR" sz="2200" b="0"/>
              <a:t>bunların sahibi veya ortağı olduğu şirketlere ve ortaklıklara TIR karnesi kullanma hakkı verilmez.</a:t>
            </a:r>
          </a:p>
          <a:p>
            <a:r>
              <a:rPr lang="tr-TR" sz="2200" b="0" smtClean="0"/>
              <a:t>	Adaya </a:t>
            </a:r>
            <a:r>
              <a:rPr lang="tr-TR" sz="2200" b="0"/>
              <a:t>TIR karnesi kullanma hakkı verilir ise, adayın tezkiyesi (sisteme dâhil  edilmesi) için, Yetkilendirme Model Formu (MAF) doldurularak, bu maddenin (a), (b), (c), (g), (h), (i), (j) ve (k) bentlerinde belirtilen belgelerin bir nüshası yazı ekinde Gümrük Müsteşarlığına gönderilir.</a:t>
            </a:r>
          </a:p>
          <a:p>
            <a:r>
              <a:rPr lang="tr-TR" sz="2200" b="0" smtClean="0"/>
              <a:t>	Adayın </a:t>
            </a:r>
            <a:r>
              <a:rPr lang="tr-TR" sz="2200" b="0"/>
              <a:t>tezkiye edilmesi hâlinde durum, adayın bağlı bulunduğu oda ile TIR işlemlerini yürüteceği odaya bildirilir. Ayrıca, bu maddenin (a), (b), (c) ve (d) bentlerinde belirtilen belgelerin birer nüshası da odaya gönderilir.</a:t>
            </a:r>
          </a:p>
          <a:p>
            <a:r>
              <a:rPr lang="tr-TR" sz="2200" b="0" smtClean="0"/>
              <a:t>		Adaya </a:t>
            </a:r>
            <a:r>
              <a:rPr lang="tr-TR" sz="2200" b="0"/>
              <a:t>TIR karnesi kullanma hakkının verilmemesi veya adayın tezkiye edilmemesi (sisteme dâhil edilmemesi) hâlinde, durum bir yazı ile sadece adayın bağlı bulunduğu odaya bildirilir. Bu durumda, odanın raporu hariç adayın dosyası ve ibraz etmiş olduğu kabul teminatları da iade </a:t>
            </a:r>
            <a:r>
              <a:rPr lang="tr-TR" sz="2200" b="0" smtClean="0"/>
              <a:t>edilir.</a:t>
            </a:r>
          </a:p>
          <a:p>
            <a:r>
              <a:rPr lang="tr-TR" sz="2200" b="0" smtClean="0"/>
              <a:t>	Oda tarafından bu durum ilgiliye on gün içinde bildirilir ve ilgilinin talebi hâlinde dosya ve teminatlar iade edilir.</a:t>
            </a:r>
            <a:endParaRPr lang="tr-TR" sz="2200" b="0"/>
          </a:p>
        </p:txBody>
      </p:sp>
    </p:spTree>
    <p:extLst>
      <p:ext uri="{BB962C8B-B14F-4D97-AF65-F5344CB8AC3E}">
        <p14:creationId xmlns:p14="http://schemas.microsoft.com/office/powerpoint/2010/main" val="239043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07504" y="116632"/>
            <a:ext cx="8856984" cy="6741368"/>
          </a:xfrm>
        </p:spPr>
        <p:txBody>
          <a:bodyPr>
            <a:noAutofit/>
          </a:bodyPr>
          <a:lstStyle/>
          <a:p>
            <a:r>
              <a:rPr lang="tr-TR" sz="2400"/>
              <a:t>1.2.2.	Karne Hamilinin Ü</a:t>
            </a:r>
            <a:r>
              <a:rPr lang="tr-TR" sz="2400" smtClean="0"/>
              <a:t>nvan</a:t>
            </a:r>
            <a:r>
              <a:rPr lang="tr-TR" sz="2400"/>
              <a:t>, Adres ve Ortak </a:t>
            </a:r>
            <a:r>
              <a:rPr lang="tr-TR" sz="2400" smtClean="0"/>
              <a:t>Değişikliği</a:t>
            </a:r>
          </a:p>
          <a:p>
            <a:r>
              <a:rPr lang="tr-TR" sz="2400" b="0" smtClean="0"/>
              <a:t>	Ünvan</a:t>
            </a:r>
            <a:r>
              <a:rPr lang="tr-TR" sz="2400" b="0"/>
              <a:t>, adres ve ortak değişikliği yapan karne hamili, aşağıda belirtilen belgeler ve talep yazısıyla birlikte odaya müracaat eder.</a:t>
            </a:r>
          </a:p>
          <a:p>
            <a:r>
              <a:rPr lang="tr-TR" sz="2400" b="0" smtClean="0">
                <a:solidFill>
                  <a:srgbClr val="FF0000"/>
                </a:solidFill>
              </a:rPr>
              <a:t>Adresinin </a:t>
            </a:r>
            <a:r>
              <a:rPr lang="tr-TR" sz="2400" b="0">
                <a:solidFill>
                  <a:srgbClr val="FF0000"/>
                </a:solidFill>
              </a:rPr>
              <a:t>değişmesi hâlinde, ikişer nüsha olmak üzere;</a:t>
            </a:r>
          </a:p>
          <a:p>
            <a:pPr marL="342900" indent="-342900">
              <a:buFont typeface="Wingdings" panose="05000000000000000000" pitchFamily="2" charset="2"/>
              <a:buChar char="q"/>
            </a:pPr>
            <a:r>
              <a:rPr lang="tr-TR" sz="2400" b="0" smtClean="0"/>
              <a:t>Adres </a:t>
            </a:r>
            <a:r>
              <a:rPr lang="tr-TR" sz="2400" b="0"/>
              <a:t>değişikliğinin ilan edildiği ticaret sicili </a:t>
            </a:r>
            <a:r>
              <a:rPr lang="tr-TR" sz="2400" b="0" smtClean="0"/>
              <a:t>gazetesi</a:t>
            </a:r>
          </a:p>
          <a:p>
            <a:pPr marL="342900" indent="-342900">
              <a:buFont typeface="Wingdings" panose="05000000000000000000" pitchFamily="2" charset="2"/>
              <a:buChar char="q"/>
            </a:pPr>
            <a:r>
              <a:rPr lang="tr-TR" sz="2400" b="0" smtClean="0"/>
              <a:t>Talepname,</a:t>
            </a:r>
          </a:p>
          <a:p>
            <a:pPr marL="342900" indent="-342900">
              <a:buFont typeface="Wingdings" panose="05000000000000000000" pitchFamily="2" charset="2"/>
              <a:buChar char="q"/>
            </a:pPr>
            <a:r>
              <a:rPr lang="tr-TR" sz="2400" b="0" smtClean="0"/>
              <a:t>Taahhütname</a:t>
            </a:r>
            <a:r>
              <a:rPr lang="tr-TR" sz="2400" b="0"/>
              <a:t>,</a:t>
            </a:r>
          </a:p>
          <a:p>
            <a:pPr marL="342900" indent="-342900">
              <a:buFont typeface="Wingdings" panose="05000000000000000000" pitchFamily="2" charset="2"/>
              <a:buChar char="q"/>
            </a:pPr>
            <a:r>
              <a:rPr lang="tr-TR" sz="2400" b="0" smtClean="0"/>
              <a:t>Ek </a:t>
            </a:r>
            <a:r>
              <a:rPr lang="tr-TR" sz="2400" b="0"/>
              <a:t>taahhütname,</a:t>
            </a:r>
          </a:p>
          <a:p>
            <a:pPr marL="342900" lvl="0" indent="-342900">
              <a:buFont typeface="Wingdings" panose="05000000000000000000" pitchFamily="2" charset="2"/>
              <a:buChar char="q"/>
            </a:pPr>
            <a:r>
              <a:rPr lang="tr-TR" sz="2400" b="0" smtClean="0"/>
              <a:t>Karne </a:t>
            </a:r>
            <a:r>
              <a:rPr lang="tr-TR" sz="2400" b="0"/>
              <a:t>hamili bilgi formudur</a:t>
            </a:r>
            <a:r>
              <a:rPr lang="tr-TR" sz="2400" b="0" smtClean="0"/>
              <a:t>.</a:t>
            </a:r>
            <a:r>
              <a:rPr lang="tr-TR" sz="2400"/>
              <a:t> </a:t>
            </a:r>
            <a:endParaRPr lang="tr-TR" sz="2400" smtClean="0"/>
          </a:p>
          <a:p>
            <a:pPr marL="342900" lvl="0" indent="-342900">
              <a:buFont typeface="Wingdings" panose="05000000000000000000" pitchFamily="2" charset="2"/>
              <a:buChar char="q"/>
            </a:pPr>
            <a:r>
              <a:rPr lang="tr-TR" sz="2400" b="0" smtClean="0"/>
              <a:t>Son </a:t>
            </a:r>
            <a:r>
              <a:rPr lang="tr-TR" sz="2400" b="0"/>
              <a:t>altı ay içerisinde tasdiklenmiş imza sirküleri örneği.</a:t>
            </a:r>
          </a:p>
          <a:p>
            <a:r>
              <a:rPr lang="tr-TR" sz="2400" b="0" smtClean="0">
                <a:solidFill>
                  <a:srgbClr val="0070C0"/>
                </a:solidFill>
              </a:rPr>
              <a:t>Ünvanının </a:t>
            </a:r>
            <a:r>
              <a:rPr lang="tr-TR" sz="2400" b="0">
                <a:solidFill>
                  <a:srgbClr val="0070C0"/>
                </a:solidFill>
              </a:rPr>
              <a:t>değişmesi hâlinde; </a:t>
            </a:r>
            <a:r>
              <a:rPr lang="tr-TR" sz="2400" b="0"/>
              <a:t>yukarıda belirtilen belgelere ilaveten yeni unvana göre yeniden düzenlenen teminatlar, ibraz edilmesi gerekir.</a:t>
            </a:r>
          </a:p>
          <a:p>
            <a:endParaRPr lang="tr-TR" sz="2050" b="0"/>
          </a:p>
          <a:p>
            <a:endParaRPr lang="tr-TR" sz="2100"/>
          </a:p>
        </p:txBody>
      </p:sp>
    </p:spTree>
    <p:extLst>
      <p:ext uri="{BB962C8B-B14F-4D97-AF65-F5344CB8AC3E}">
        <p14:creationId xmlns:p14="http://schemas.microsoft.com/office/powerpoint/2010/main" val="155334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12968" cy="6480720"/>
          </a:xfrm>
        </p:spPr>
        <p:txBody>
          <a:bodyPr>
            <a:normAutofit lnSpcReduction="10000"/>
          </a:bodyPr>
          <a:lstStyle/>
          <a:p>
            <a:endParaRPr lang="tr-TR" smtClean="0"/>
          </a:p>
          <a:p>
            <a:r>
              <a:rPr lang="tr-TR" sz="2400" b="0">
                <a:solidFill>
                  <a:srgbClr val="00B050"/>
                </a:solidFill>
              </a:rPr>
              <a:t>Ortaklarının değişmesi hâlinde; </a:t>
            </a:r>
            <a:r>
              <a:rPr lang="tr-TR" sz="2400" b="0"/>
              <a:t>yukarıda belirtilen belgelerden üçer nüsha ve buna ilaveten değişen ortakların her biri için, üçer nüsha olmak üzere;</a:t>
            </a:r>
          </a:p>
          <a:p>
            <a:r>
              <a:rPr lang="tr-TR" sz="2400" b="0"/>
              <a:t>	Resimli ve noter tasdikli nüfus hüviyet cüzdanı sureti,</a:t>
            </a:r>
          </a:p>
          <a:p>
            <a:r>
              <a:rPr lang="tr-TR" sz="2400" b="0"/>
              <a:t>	Resimli ve tasdikli ikametgâh ilmühaberi,</a:t>
            </a:r>
          </a:p>
          <a:p>
            <a:r>
              <a:rPr lang="tr-TR" sz="2400" b="0"/>
              <a:t>	Son altı ay içinde alınmış adli sicil kaydı ve adli sicil arşiv kaydı</a:t>
            </a:r>
          </a:p>
          <a:p>
            <a:r>
              <a:rPr lang="tr-TR" sz="2400" b="0" smtClean="0"/>
              <a:t>	Belgelerin </a:t>
            </a:r>
            <a:r>
              <a:rPr lang="tr-TR" sz="2400" b="0"/>
              <a:t>birliğe intikalinden sonra birlik; yeni bilgileri yetkilendirme model formu (MAF) ile Gümrük Müsteşarlığına bir yazı ile intikal ettirir. Gerekli belgelerin birer nüshasını Gümrük Müsteşarlığına gönderir.</a:t>
            </a:r>
          </a:p>
          <a:p>
            <a:endParaRPr lang="tr-TR" sz="2400" b="0"/>
          </a:p>
          <a:p>
            <a:r>
              <a:rPr lang="tr-TR" sz="2400" b="0" smtClean="0"/>
              <a:t>	Birlik</a:t>
            </a:r>
            <a:r>
              <a:rPr lang="tr-TR" sz="2400" b="0"/>
              <a:t>, TIR sistemine dâhil edilmiş veya sistemden ihraç edilmiş olan karne  hamillerine ait güncel listeyi, her yıl sonunda Gümrük Müsteşarlığına intikal ettirir.</a:t>
            </a:r>
          </a:p>
          <a:p>
            <a:endParaRPr lang="tr-TR" b="0"/>
          </a:p>
        </p:txBody>
      </p:sp>
    </p:spTree>
    <p:extLst>
      <p:ext uri="{BB962C8B-B14F-4D97-AF65-F5344CB8AC3E}">
        <p14:creationId xmlns:p14="http://schemas.microsoft.com/office/powerpoint/2010/main" val="3669369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el">
  <a:themeElements>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Özel 1">
      <a:majorFont>
        <a:latin typeface="Comic Sans MS"/>
        <a:ea typeface=""/>
        <a:cs typeface=""/>
      </a:majorFont>
      <a:minorFont>
        <a:latin typeface="Times New Roman"/>
        <a:ea typeface=""/>
        <a:cs typeface=""/>
      </a:minorFont>
    </a:fontScheme>
    <a:fmtScheme name="Tem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227</Words>
  <Application>Microsoft Office PowerPoint</Application>
  <PresentationFormat>Ekran Gösterisi (4:3)</PresentationFormat>
  <Paragraphs>215</Paragraphs>
  <Slides>31</Slides>
  <Notes>1</Notes>
  <HiddenSlides>0</HiddenSlides>
  <MMClips>0</MMClips>
  <ScaleCrop>false</ScaleCrop>
  <HeadingPairs>
    <vt:vector size="4" baseType="variant">
      <vt:variant>
        <vt:lpstr>Tema</vt:lpstr>
      </vt:variant>
      <vt:variant>
        <vt:i4>2</vt:i4>
      </vt:variant>
      <vt:variant>
        <vt:lpstr>Slayt Başlıkları</vt:lpstr>
      </vt:variant>
      <vt:variant>
        <vt:i4>31</vt:i4>
      </vt:variant>
    </vt:vector>
  </HeadingPairs>
  <TitlesOfParts>
    <vt:vector size="33" baseType="lpstr">
      <vt:lpstr>Temel</vt:lpstr>
      <vt:lpstr>Üst Düzey</vt:lpstr>
      <vt:lpstr>      Bu proje Avrupa Birliği ve Türkiye Cumhuriyeti tarafından finanse edilmektedir. </vt:lpstr>
      <vt:lpstr>TAŞIMA İLE İLGİLİ GÜMRÜK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1.3. Karne Akış Şeması</vt:lpstr>
      <vt:lpstr>PowerPoint Sunusu</vt:lpstr>
      <vt:lpstr>PowerPoint Sunusu</vt:lpstr>
      <vt:lpstr>PowerPoint Sunusu</vt:lpstr>
      <vt:lpstr>2. ATA KARNESİ</vt:lpstr>
      <vt:lpstr>PowerPoint Sunusu</vt:lpstr>
      <vt:lpstr>PowerPoint Sunusu</vt:lpstr>
      <vt:lpstr>PowerPoint Sunusu</vt:lpstr>
      <vt:lpstr>PowerPoint Sunusu</vt:lpstr>
      <vt:lpstr>PowerPoint Sunusu</vt:lpstr>
      <vt:lpstr>PowerPoint Sunusu</vt:lpstr>
      <vt:lpstr>PowerPoint Sunusu</vt:lpstr>
      <vt:lpstr>PowerPoint Sunusu</vt:lpstr>
      <vt:lpstr>2.7. ATA Karnesi Veren Odalar</vt:lpstr>
      <vt:lpstr>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TAŞIMA İLE İLGİLİ GÜMRÜK İŞLEMLERİ</dc:title>
  <dc:creator>Baycan</dc:creator>
  <cp:lastModifiedBy>Bilal Keskin</cp:lastModifiedBy>
  <cp:revision>20</cp:revision>
  <dcterms:created xsi:type="dcterms:W3CDTF">2016-03-06T08:21:35Z</dcterms:created>
  <dcterms:modified xsi:type="dcterms:W3CDTF">2016-04-24T07:43:41Z</dcterms:modified>
</cp:coreProperties>
</file>